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4" r:id="rId2"/>
  </p:sldMasterIdLst>
  <p:notesMasterIdLst>
    <p:notesMasterId r:id="rId14"/>
  </p:notesMasterIdLst>
  <p:sldIdLst>
    <p:sldId id="2147472132" r:id="rId3"/>
    <p:sldId id="2147472133" r:id="rId4"/>
    <p:sldId id="2147472134" r:id="rId5"/>
    <p:sldId id="2147472135" r:id="rId6"/>
    <p:sldId id="2147472136" r:id="rId7"/>
    <p:sldId id="2147472137" r:id="rId8"/>
    <p:sldId id="2147472138" r:id="rId9"/>
    <p:sldId id="2147472139" r:id="rId10"/>
    <p:sldId id="2147472140" r:id="rId11"/>
    <p:sldId id="2147472141" r:id="rId12"/>
    <p:sldId id="2147472142" r:id="rId13"/>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p:cViewPr varScale="1">
        <p:scale>
          <a:sx n="128" d="100"/>
          <a:sy n="128" d="100"/>
        </p:scale>
        <p:origin x="26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788E8-2BFF-CC48-8EBA-465729422A07}" type="datetimeFigureOut">
              <a:rPr lang="en-CH" smtClean="0"/>
              <a:t>17.09.23</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6BC7D1-7524-5148-9FDB-DB7D73C20B38}" type="slidenum">
              <a:rPr lang="en-CH" smtClean="0"/>
              <a:t>‹#›</a:t>
            </a:fld>
            <a:endParaRPr lang="en-CH"/>
          </a:p>
        </p:txBody>
      </p:sp>
    </p:spTree>
    <p:extLst>
      <p:ext uri="{BB962C8B-B14F-4D97-AF65-F5344CB8AC3E}">
        <p14:creationId xmlns:p14="http://schemas.microsoft.com/office/powerpoint/2010/main" val="1691940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 application process.</a:t>
            </a:r>
          </a:p>
          <a:p>
            <a:endParaRPr lang="en-US" dirty="0"/>
          </a:p>
          <a:p>
            <a:r>
              <a:rPr lang="en-US" dirty="0"/>
              <a:t>[Next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7822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two years ago, LCIF restructured how we review grant applications. Where we used to divide the work by Global Cause, we now focus on geographical area. The goal is to direct staff resources where needed the most, and we’ve been cross-training staff on all grant types.</a:t>
            </a:r>
          </a:p>
          <a:p>
            <a:endParaRPr lang="en-US" dirty="0"/>
          </a:p>
          <a:p>
            <a:r>
              <a:rPr lang="en-US" dirty="0"/>
              <a:t>Specialists are knowledgeable about all grant types. We take a team approach and attempt to respond as quickly as possible. I work with Cheryl Marshall and Benjamin Futransky is manager, and our Division Manager is KaSondra Byrd.</a:t>
            </a:r>
          </a:p>
          <a:p>
            <a:r>
              <a:rPr lang="en-US" dirty="0"/>
              <a:t> </a:t>
            </a:r>
          </a:p>
          <a:p>
            <a:r>
              <a:rPr lang="en-US" dirty="0"/>
              <a:t>[Next Slide]</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654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5153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dirty="0">
              <a:ea typeface="Calibri"/>
              <a:cs typeface="Calibri"/>
            </a:endParaRPr>
          </a:p>
          <a:p>
            <a:pPr marL="174708" indent="-174708">
              <a:buFont typeface="Arial"/>
              <a:buChar char="•"/>
            </a:pPr>
            <a:r>
              <a:rPr lang="en-US" dirty="0"/>
              <a:t>Each of our different program applications has slightly different questions. Overall, they are relatively similar but please make sure you are reviewing the correct application. You must answer ALL the questions unless stated otherwise. </a:t>
            </a:r>
            <a:endParaRPr lang="en-US" dirty="0">
              <a:ea typeface="Calibri"/>
              <a:cs typeface="Calibri"/>
            </a:endParaRPr>
          </a:p>
          <a:p>
            <a:r>
              <a:rPr lang="en-US" dirty="0"/>
              <a:t> </a:t>
            </a:r>
            <a:endParaRPr lang="en-US" dirty="0">
              <a:ea typeface="Calibri"/>
              <a:cs typeface="Calibri"/>
            </a:endParaRPr>
          </a:p>
          <a:p>
            <a:pPr marL="174708" indent="-174708">
              <a:buFont typeface="Arial"/>
              <a:buChar char="•"/>
            </a:pPr>
            <a:r>
              <a:rPr lang="en-US" dirty="0"/>
              <a:t>I’ve received questions of whether the application can be submitted in narrative form or if we prefer the questions with each answer underneath. Please answer each question. It’s a lot easier on our end when there is the question and answer, so we can check off that the answer has been provided. </a:t>
            </a:r>
          </a:p>
          <a:p>
            <a:r>
              <a:rPr lang="en-US" dirty="0"/>
              <a:t> </a:t>
            </a:r>
          </a:p>
          <a:p>
            <a:pPr marL="174708" indent="-174708">
              <a:buFont typeface="Arial"/>
              <a:buChar char="•"/>
            </a:pPr>
            <a:r>
              <a:rPr lang="en-US" dirty="0"/>
              <a:t>My recommendation is to copy all the question in a Word document and then answer question by question. </a:t>
            </a:r>
          </a:p>
          <a:p>
            <a:pPr marL="174708" indent="-174708">
              <a:buFont typeface="Arial"/>
              <a:buChar char="•"/>
            </a:pPr>
            <a:endParaRPr lang="en-US" dirty="0">
              <a:ea typeface="Calibri"/>
              <a:cs typeface="Calibri"/>
            </a:endParaRPr>
          </a:p>
          <a:p>
            <a:pPr marL="0" indent="0">
              <a:buFont typeface="Arial"/>
              <a:buNone/>
            </a:pPr>
            <a:r>
              <a:rPr lang="en-US" dirty="0">
                <a:ea typeface="Calibri"/>
                <a:cs typeface="Calibri"/>
              </a:rPr>
              <a:t>[Next Slide]</a:t>
            </a:r>
          </a:p>
          <a:p>
            <a:pPr marL="174708" indent="-174708">
              <a:buFont typeface="Arial"/>
              <a:buChar char="•"/>
            </a:pPr>
            <a:endParaRPr lang="en-US" dirty="0">
              <a:ea typeface="Calibri"/>
              <a:cs typeface="Calibri"/>
            </a:endParaRPr>
          </a:p>
          <a:p>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019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Problem to be addressed</a:t>
            </a:r>
            <a:r>
              <a:rPr lang="en-US" dirty="0"/>
              <a:t> – why is this something that LCIF should fund?</a:t>
            </a:r>
          </a:p>
          <a:p>
            <a:endParaRPr lang="en-US" dirty="0">
              <a:ea typeface="Calibri"/>
              <a:cs typeface="Calibri"/>
            </a:endParaRPr>
          </a:p>
          <a:p>
            <a:pPr marL="174708" indent="-174708">
              <a:buFont typeface="Arial"/>
              <a:buChar char="•"/>
            </a:pPr>
            <a:r>
              <a:rPr lang="en-US" dirty="0"/>
              <a:t>Detailed reasons – please use data, community input, anything that strengthens your case for support</a:t>
            </a:r>
          </a:p>
          <a:p>
            <a:pPr lvl="1" indent="-174708">
              <a:buFont typeface="Arial"/>
              <a:buChar char="•"/>
            </a:pPr>
            <a:r>
              <a:rPr lang="en-US" dirty="0"/>
              <a:t>If you’re purchasing a new food truck, What we are looking for is increasing numbers served or expand the services. That’s one big thing we’re looking for. </a:t>
            </a:r>
            <a:endParaRPr lang="en-US" dirty="0">
              <a:ea typeface="Calibri"/>
              <a:cs typeface="Calibri"/>
            </a:endParaRPr>
          </a:p>
          <a:p>
            <a:endParaRPr lang="en-US" dirty="0">
              <a:ea typeface="Calibri"/>
              <a:cs typeface="Calibri"/>
            </a:endParaRPr>
          </a:p>
          <a:p>
            <a:pPr marL="174708" indent="-174708">
              <a:buFont typeface="Arial"/>
              <a:buChar char="•"/>
            </a:pPr>
            <a:r>
              <a:rPr lang="en-US" dirty="0"/>
              <a:t>What do you hope to achieve with this project? </a:t>
            </a:r>
            <a:endParaRPr lang="en-US" dirty="0">
              <a:ea typeface="Calibri"/>
              <a:cs typeface="Calibri"/>
            </a:endParaRPr>
          </a:p>
          <a:p>
            <a:pPr marL="640594" lvl="1" indent="-174708">
              <a:buFont typeface="Arial"/>
              <a:buChar char="•"/>
            </a:pPr>
            <a:r>
              <a:rPr lang="en-US" dirty="0"/>
              <a:t>What we're looking for is how does this increase the quality or quantity served</a:t>
            </a:r>
            <a:endParaRPr lang="en-US" dirty="0">
              <a:ea typeface="Calibri"/>
              <a:cs typeface="Calibri"/>
            </a:endParaRPr>
          </a:p>
          <a:p>
            <a:pPr marL="174708" indent="-174708">
              <a:buFont typeface="Arial"/>
              <a:buChar char="•"/>
            </a:pPr>
            <a:endParaRPr lang="en-US" dirty="0"/>
          </a:p>
          <a:p>
            <a:pPr marL="174708" indent="-174708">
              <a:buFont typeface="Arial"/>
              <a:buChar char="•"/>
            </a:pPr>
            <a:r>
              <a:rPr lang="en-US" dirty="0"/>
              <a:t>Geographic area and socio-economic data. Are you serving any under resourced communities? Who is the population that will benefit from this project and why is it important. </a:t>
            </a:r>
            <a:endParaRPr lang="en-US" dirty="0">
              <a:ea typeface="Calibri"/>
              <a:cs typeface="Calibri"/>
            </a:endParaRPr>
          </a:p>
          <a:p>
            <a:r>
              <a:rPr lang="en-US" dirty="0"/>
              <a:t> </a:t>
            </a:r>
            <a:endParaRPr lang="en-US" dirty="0">
              <a:ea typeface="Calibri"/>
              <a:cs typeface="Calibri"/>
            </a:endParaRPr>
          </a:p>
          <a:p>
            <a:pPr marL="174708" indent="-174708">
              <a:buFont typeface="Arial"/>
              <a:buChar char="•"/>
            </a:pPr>
            <a:r>
              <a:rPr lang="en-US" dirty="0"/>
              <a:t>We are looking for an unduplicated number. Don’t tell us how many meals you're serving, we want to know the number of unique individuals per year. </a:t>
            </a:r>
          </a:p>
          <a:p>
            <a:pPr marL="174708" indent="-174708">
              <a:buFont typeface="Arial"/>
              <a:buChar char="•"/>
            </a:pPr>
            <a:endParaRPr lang="en-US" dirty="0"/>
          </a:p>
          <a:p>
            <a:pPr marL="0" indent="0">
              <a:buFont typeface="Arial"/>
              <a:buNone/>
            </a:pPr>
            <a:r>
              <a:rPr lang="en-US" dirty="0"/>
              <a:t>[Next Slide]</a:t>
            </a:r>
          </a:p>
          <a:p>
            <a:pPr marL="0" indent="0">
              <a:buFont typeface="Arial"/>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2066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Do NOT start your project before approval. Make sure that this project can be completed in two years. </a:t>
            </a:r>
          </a:p>
          <a:p>
            <a:endParaRPr lang="en-US" dirty="0">
              <a:ea typeface="Calibri"/>
              <a:cs typeface="Calibri"/>
            </a:endParaRPr>
          </a:p>
          <a:p>
            <a:pPr marL="174708" indent="-174708">
              <a:buFont typeface="Arial"/>
              <a:buChar char="•"/>
            </a:pPr>
            <a:r>
              <a:rPr lang="en-US" dirty="0"/>
              <a:t>When will the project be completed? Give us a date or timeframe.</a:t>
            </a:r>
            <a:endParaRPr lang="en-US" dirty="0">
              <a:ea typeface="Calibri"/>
              <a:cs typeface="Calibri"/>
            </a:endParaRPr>
          </a:p>
          <a:p>
            <a:endParaRPr lang="en-US" dirty="0">
              <a:ea typeface="Calibri"/>
              <a:cs typeface="Calibri"/>
            </a:endParaRPr>
          </a:p>
          <a:p>
            <a:pPr marL="174708" indent="-174708">
              <a:buFont typeface="Arial"/>
              <a:buChar char="•"/>
            </a:pPr>
            <a:r>
              <a:rPr lang="en-US" dirty="0"/>
              <a:t>How many more people will benefit because of this project?</a:t>
            </a:r>
          </a:p>
          <a:p>
            <a:r>
              <a:rPr lang="en-US" dirty="0"/>
              <a:t> </a:t>
            </a:r>
            <a:endParaRPr lang="en-US" dirty="0">
              <a:ea typeface="Calibri"/>
              <a:cs typeface="Calibri"/>
            </a:endParaRPr>
          </a:p>
          <a:p>
            <a:pPr marL="174708" indent="-174708">
              <a:buFont typeface="Arial"/>
              <a:buChar char="•"/>
            </a:pPr>
            <a:r>
              <a:rPr lang="en-US" dirty="0"/>
              <a:t>If purchasing equipment, how often will it be used? We don’t want something that is only used twice a year. </a:t>
            </a:r>
          </a:p>
          <a:p>
            <a:endParaRPr lang="en-US" dirty="0">
              <a:ea typeface="Calibri"/>
              <a:cs typeface="Calibri"/>
            </a:endParaRPr>
          </a:p>
          <a:p>
            <a:r>
              <a:rPr lang="en-US" dirty="0">
                <a:ea typeface="Calibri"/>
                <a:cs typeface="Calibri"/>
              </a:rPr>
              <a:t>[Next Slide]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967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How have Lions been involved in the past? The future? Are you just providing fundraising or will there be volunteer opportunities?</a:t>
            </a:r>
          </a:p>
          <a:p>
            <a:r>
              <a:rPr lang="en-US" dirty="0"/>
              <a:t> </a:t>
            </a:r>
            <a:endParaRPr lang="en-US" dirty="0">
              <a:ea typeface="Calibri"/>
              <a:cs typeface="Calibri"/>
            </a:endParaRPr>
          </a:p>
          <a:p>
            <a:pPr marL="174708" indent="-174708">
              <a:buFont typeface="Arial"/>
              <a:buChar char="•"/>
            </a:pPr>
            <a:r>
              <a:rPr lang="en-US" dirty="0"/>
              <a:t>How many Lions will be involved? Please give us a specific number. </a:t>
            </a:r>
          </a:p>
          <a:p>
            <a:endParaRPr lang="en-US" dirty="0">
              <a:ea typeface="Calibri"/>
              <a:cs typeface="Calibri"/>
            </a:endParaRPr>
          </a:p>
          <a:p>
            <a:r>
              <a:rPr lang="en-US" dirty="0">
                <a:ea typeface="Calibri"/>
                <a:cs typeface="Calibri"/>
              </a:rPr>
              <a:t>[Next Slide]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1491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budget is the most informative part of the application. </a:t>
            </a:r>
          </a:p>
          <a:p>
            <a:endParaRPr lang="en-US" dirty="0"/>
          </a:p>
          <a:p>
            <a:r>
              <a:rPr lang="en-US" dirty="0"/>
              <a:t>The income and expenses need to match. Otherwise, staff will assume you are requesting too much money and wonder why the project requires a grant, or worse, that there is a funding gap, and the project may never be completed.</a:t>
            </a:r>
          </a:p>
          <a:p>
            <a:endParaRPr lang="en-US" dirty="0"/>
          </a:p>
          <a:p>
            <a:r>
              <a:rPr lang="en-US" dirty="0"/>
              <a:t>Here is how we determine if the equipment is set at a reasonable price and is appropriate for the project.</a:t>
            </a:r>
          </a:p>
          <a:p>
            <a:endParaRPr lang="en-US" dirty="0"/>
          </a:p>
          <a:p>
            <a:r>
              <a:rPr lang="en-US" dirty="0"/>
              <a:t>Having most or all of your matching funds collected at the time of submission tells us that there are no obstacles to having the project completed in a timely manner.</a:t>
            </a:r>
          </a:p>
          <a:p>
            <a:endParaRPr lang="en-US" dirty="0"/>
          </a:p>
          <a:p>
            <a:r>
              <a:rPr lang="en-US" dirty="0"/>
              <a:t>So, remind the Lions to pay close attention to the information they are providing in the budget. A well-thought-out, clear budget will reduce many questions about project goals.</a:t>
            </a:r>
          </a:p>
          <a:p>
            <a:endParaRPr lang="en-US" dirty="0"/>
          </a:p>
          <a:p>
            <a:r>
              <a:rPr lang="en-US" dirty="0"/>
              <a:t>[Next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3263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4708" indent="-174708">
              <a:buFont typeface="Arial"/>
              <a:buChar char="•"/>
            </a:pPr>
            <a:r>
              <a:rPr lang="en-US" dirty="0"/>
              <a:t>This budget should be for the total cost of the project. Whatever will be funded by LCIF </a:t>
            </a:r>
            <a:r>
              <a:rPr lang="en-US" i="1" dirty="0"/>
              <a:t>and </a:t>
            </a:r>
            <a:r>
              <a:rPr lang="en-US" dirty="0"/>
              <a:t>the local match. </a:t>
            </a:r>
          </a:p>
          <a:p>
            <a:r>
              <a:rPr lang="en-US" dirty="0"/>
              <a:t> </a:t>
            </a:r>
            <a:endParaRPr lang="en-US" dirty="0">
              <a:ea typeface="Calibri"/>
              <a:cs typeface="Calibri"/>
            </a:endParaRPr>
          </a:p>
          <a:p>
            <a:pPr marL="174708" indent="-174708">
              <a:buFont typeface="Arial"/>
              <a:buChar char="•"/>
            </a:pPr>
            <a:r>
              <a:rPr lang="en-US" dirty="0"/>
              <a:t>This budget is what LCIF goes by for funding, if a cost increases in the future that will be the responsibility of Lions to cover. </a:t>
            </a:r>
          </a:p>
          <a:p>
            <a:r>
              <a:rPr lang="en-US" dirty="0"/>
              <a:t> </a:t>
            </a:r>
            <a:endParaRPr lang="en-US" dirty="0">
              <a:ea typeface="Calibri"/>
              <a:cs typeface="Calibri"/>
            </a:endParaRPr>
          </a:p>
          <a:p>
            <a:pPr marL="174708" indent="-174708">
              <a:buFont typeface="Arial"/>
              <a:buChar char="•"/>
            </a:pPr>
            <a:r>
              <a:rPr lang="en-US" dirty="0"/>
              <a:t>Does this project have the involvement of more than one club? Aside from our Community Impact grants, all LCIF grants are awarded to the district or multiple district. We do not offer single club projects. At least two clubs must contribute to fundraising. We prefer for the amounts to be somewhat equal. That is an area our current Board of Trustees is going to focus on. </a:t>
            </a:r>
          </a:p>
          <a:p>
            <a:r>
              <a:rPr lang="en-US" dirty="0"/>
              <a:t> </a:t>
            </a:r>
            <a:endParaRPr lang="en-US" dirty="0">
              <a:ea typeface="Calibri"/>
              <a:cs typeface="Calibri"/>
            </a:endParaRPr>
          </a:p>
          <a:p>
            <a:r>
              <a:rPr lang="en-US" dirty="0"/>
              <a:t>In the budget, you must list how much is being contributed by each club. If the district or multiple district is contributing, indicate that. </a:t>
            </a:r>
          </a:p>
          <a:p>
            <a:r>
              <a:rPr lang="en-US" dirty="0"/>
              <a:t> </a:t>
            </a:r>
            <a:endParaRPr lang="en-US" dirty="0">
              <a:ea typeface="Calibri"/>
              <a:cs typeface="Calibri"/>
            </a:endParaRPr>
          </a:p>
          <a:p>
            <a:r>
              <a:rPr lang="en-US" dirty="0"/>
              <a:t>Maybe clubs have worked on fundraising events together – that’s great but please indicate that in the budget.</a:t>
            </a:r>
          </a:p>
          <a:p>
            <a:r>
              <a:rPr lang="en-US" dirty="0"/>
              <a:t> </a:t>
            </a:r>
            <a:endParaRPr lang="en-US" dirty="0">
              <a:ea typeface="Calibri"/>
              <a:cs typeface="Calibri"/>
            </a:endParaRPr>
          </a:p>
          <a:p>
            <a:r>
              <a:rPr lang="en-US" dirty="0"/>
              <a:t>If you’re working with a partner organization and they are contributing to fundraising that’s great, but Lions are responsible for raising at least half of what LCIF is being asked to contribute. </a:t>
            </a:r>
          </a:p>
          <a:p>
            <a:r>
              <a:rPr lang="en-US" dirty="0"/>
              <a:t>So if you’re applying for a $100,000 Matching grant, then Lions would need to put forward at least $50,000 and the partner organization could contribute the other $50,000. Partner organizations CANNOT be responsible for the full local match.</a:t>
            </a:r>
          </a:p>
          <a:p>
            <a:endParaRPr lang="en-US" dirty="0">
              <a:ea typeface="Calibri"/>
              <a:cs typeface="Calibri"/>
            </a:endParaRPr>
          </a:p>
          <a:p>
            <a:r>
              <a:rPr lang="en-US" dirty="0">
                <a:ea typeface="Calibri"/>
                <a:cs typeface="Calibri"/>
              </a:rPr>
              <a:t>[Next Slide]</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542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Section 3 – Key Contacts</a:t>
            </a:r>
            <a:endParaRPr lang="en-US" dirty="0"/>
          </a:p>
          <a:p>
            <a:pPr marL="174708" indent="-174708">
              <a:buFont typeface="Arial"/>
              <a:buChar char="•"/>
            </a:pPr>
            <a:r>
              <a:rPr lang="en-US" dirty="0"/>
              <a:t>Include contact information for whoever should be cc’d on all communications with LCIF. This should always include the District Governor or Council Chairperson</a:t>
            </a:r>
            <a:endParaRPr lang="en-US" dirty="0">
              <a:ea typeface="Calibri"/>
              <a:cs typeface="Calibri"/>
            </a:endParaRPr>
          </a:p>
          <a:p>
            <a:r>
              <a:rPr lang="en-US" dirty="0"/>
              <a:t> </a:t>
            </a:r>
            <a:endParaRPr lang="en-US" dirty="0">
              <a:ea typeface="Calibri"/>
              <a:cs typeface="Calibri"/>
            </a:endParaRPr>
          </a:p>
          <a:p>
            <a:pPr marL="174708" indent="-174708">
              <a:buFont typeface="Arial"/>
              <a:buChar char="•"/>
            </a:pPr>
            <a:r>
              <a:rPr lang="en-US" dirty="0"/>
              <a:t>We will not communicate solely with partner organizations. They can be included on email chains, but Lions need to have a strong understanding and inclusion in the project. </a:t>
            </a:r>
          </a:p>
          <a:p>
            <a:r>
              <a:rPr lang="en-US" b="1" dirty="0"/>
              <a:t> </a:t>
            </a:r>
            <a:endParaRPr lang="en-US" dirty="0"/>
          </a:p>
          <a:p>
            <a:pPr marL="174708" indent="-174708">
              <a:buFont typeface="Arial"/>
              <a:buChar char="•"/>
            </a:pPr>
            <a:r>
              <a:rPr lang="en-US" b="1" dirty="0"/>
              <a:t>Section 4 – Application Endorsement </a:t>
            </a:r>
            <a:endParaRPr lang="en-US" dirty="0"/>
          </a:p>
          <a:p>
            <a:pPr marL="174708" indent="-174708">
              <a:buFont typeface="Arial"/>
              <a:buChar char="•"/>
            </a:pPr>
            <a:r>
              <a:rPr lang="en-US" dirty="0"/>
              <a:t>This is meeting minutes approving the application from the cabinet or council</a:t>
            </a:r>
            <a:endParaRPr lang="en-US" dirty="0">
              <a:ea typeface="Calibri"/>
              <a:cs typeface="Calibri"/>
            </a:endParaRPr>
          </a:p>
          <a:p>
            <a:r>
              <a:rPr lang="en-US" dirty="0"/>
              <a:t> </a:t>
            </a:r>
            <a:endParaRPr lang="en-US" dirty="0">
              <a:ea typeface="Calibri"/>
              <a:cs typeface="Calibri"/>
            </a:endParaRPr>
          </a:p>
          <a:p>
            <a:pPr marL="174708" indent="-174708">
              <a:buFont typeface="Arial"/>
              <a:buChar char="•"/>
            </a:pPr>
            <a:r>
              <a:rPr lang="en-US" dirty="0"/>
              <a:t>Endorsement from the District Governor or Council Chairperson </a:t>
            </a:r>
            <a:endParaRPr lang="en-US" dirty="0">
              <a:ea typeface="Calibri"/>
              <a:cs typeface="Calibri"/>
            </a:endParaRPr>
          </a:p>
          <a:p>
            <a:endParaRPr lang="en-US" dirty="0">
              <a:ea typeface="Calibri"/>
              <a:cs typeface="Calibri"/>
            </a:endParaRPr>
          </a:p>
          <a:p>
            <a:endParaRPr lang="en-US" dirty="0">
              <a:ea typeface="Calibri"/>
              <a:cs typeface="Calibri"/>
            </a:endParaRPr>
          </a:p>
          <a:p>
            <a:r>
              <a:rPr lang="en-US" dirty="0">
                <a:ea typeface="Calibri"/>
                <a:cs typeface="Calibri"/>
              </a:rPr>
              <a:t>[Next Slide]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7490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grants and application forms can be found on the website in the grant's toolkit, which is located under the heading “Explore Our Impact.”</a:t>
            </a:r>
          </a:p>
          <a:p>
            <a:endParaRPr lang="en-US" dirty="0"/>
          </a:p>
          <a:p>
            <a:r>
              <a:rPr lang="en-US" dirty="0"/>
              <a:t>Applications can be sent to the Europe Global Grants mailbox. To give ample time to review the application, ask additional questions, and provide our suggestions for strengthening the proposal, applications should be submitted by the grant deadline.</a:t>
            </a:r>
          </a:p>
          <a:p>
            <a:endParaRPr lang="en-US" dirty="0"/>
          </a:p>
          <a:p>
            <a:r>
              <a:rPr lang="en-US" dirty="0"/>
              <a:t>[Next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3805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6.gi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8.png"/><Relationship Id="rId4" Type="http://schemas.microsoft.com/office/2007/relationships/hdphoto" Target="../media/hdphoto1.wdp"/></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16.gif"/></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358451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68226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605335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5689823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6214069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0950587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7411577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4250678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9265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58142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5302079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400" b="0" i="0" u="none" strike="noStrike" kern="1200" cap="none" spc="0" normalizeH="0" baseline="0" noProof="0" smtClean="0">
                <a:ln>
                  <a:noFill/>
                </a:ln>
                <a:solidFill>
                  <a:srgbClr val="FFFFFF"/>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7523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384D8DC-1635-9C4A-99B5-1D801E87941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creenshot of a cell phone&#10;&#10;Description automatically generated">
            <a:extLst>
              <a:ext uri="{FF2B5EF4-FFF2-40B4-BE49-F238E27FC236}">
                <a16:creationId xmlns:a16="http://schemas.microsoft.com/office/drawing/2014/main" id="{920BF4C2-8310-3F45-BF88-A8A30439A67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8E476DA7-4AEC-5645-BC5E-9AAD3BAD5C7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F88CEFA6-9A7F-4F43-AA25-33A596E431D1}"/>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9" name="Slide Number Placeholder 28">
            <a:extLst>
              <a:ext uri="{FF2B5EF4-FFF2-40B4-BE49-F238E27FC236}">
                <a16:creationId xmlns:a16="http://schemas.microsoft.com/office/drawing/2014/main" id="{AA815A6F-6EC4-7640-8C07-D190169ED44A}"/>
              </a:ext>
            </a:extLst>
          </p:cNvPr>
          <p:cNvSpPr>
            <a:spLocks noGrp="1"/>
          </p:cNvSpPr>
          <p:nvPr>
            <p:ph type="sldNum" sz="quarter" idx="15"/>
          </p:nvPr>
        </p:nvSpPr>
        <p:spPr>
          <a:xfrm>
            <a:off x="152400" y="6361642"/>
            <a:ext cx="1148081" cy="365125"/>
          </a:xfrm>
        </p:spPr>
        <p:txBody>
          <a:bodyPr/>
          <a:lstStyle>
            <a:lvl1pPr>
              <a:defRPr>
                <a:solidFill>
                  <a:schemeClr val="bg1"/>
                </a:solidFill>
              </a:defRPr>
            </a:lvl1pPr>
          </a:lstStyle>
          <a:p>
            <a:fld id="{F69D2149-6FA0-4B4E-8818-1AEC2B97CF46}" type="slidenum">
              <a:rPr lang="en-US" smtClean="0"/>
              <a:pPr/>
              <a:t>‹#›</a:t>
            </a:fld>
            <a:endParaRPr lang="en-US" dirty="0"/>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598329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1782686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E207170D-B158-3A4A-88B5-F8645712DC76}"/>
              </a:ext>
            </a:extLst>
          </p:cNvPr>
          <p:cNvPicPr>
            <a:picLocks noChangeAspect="1"/>
          </p:cNvPicPr>
          <p:nvPr userDrawn="1"/>
        </p:nvPicPr>
        <p:blipFill>
          <a:blip r:embed="rId4"/>
          <a:stretch>
            <a:fillRect/>
          </a:stretch>
        </p:blipFill>
        <p:spPr>
          <a:xfrm>
            <a:off x="1523999" y="5613399"/>
            <a:ext cx="3036959" cy="886792"/>
          </a:xfrm>
          <a:prstGeom prst="rect">
            <a:avLst/>
          </a:prstGeom>
        </p:spPr>
      </p:pic>
    </p:spTree>
    <p:extLst>
      <p:ext uri="{BB962C8B-B14F-4D97-AF65-F5344CB8AC3E}">
        <p14:creationId xmlns:p14="http://schemas.microsoft.com/office/powerpoint/2010/main" val="4057522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D2240"/>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3396DB-1F56-6D4A-BCDC-A5F1B4E3E76F}"/>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0FF74E8E-73DC-B94C-AC22-082FD083696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food, drawing&#10;&#10;Description automatically generated">
            <a:extLst>
              <a:ext uri="{FF2B5EF4-FFF2-40B4-BE49-F238E27FC236}">
                <a16:creationId xmlns:a16="http://schemas.microsoft.com/office/drawing/2014/main" id="{A7F0D7D1-1430-0D43-B6B9-B46069553A7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5" name="Group 14">
            <a:extLst>
              <a:ext uri="{FF2B5EF4-FFF2-40B4-BE49-F238E27FC236}">
                <a16:creationId xmlns:a16="http://schemas.microsoft.com/office/drawing/2014/main" id="{41165531-C215-804F-AE12-55E8E3E82EFF}"/>
              </a:ext>
            </a:extLst>
          </p:cNvPr>
          <p:cNvGrpSpPr/>
          <p:nvPr userDrawn="1"/>
        </p:nvGrpSpPr>
        <p:grpSpPr>
          <a:xfrm>
            <a:off x="11273010" y="6416040"/>
            <a:ext cx="125096" cy="365760"/>
            <a:chOff x="9970956" y="6416040"/>
            <a:chExt cx="125096" cy="365760"/>
          </a:xfrm>
        </p:grpSpPr>
        <p:cxnSp>
          <p:nvCxnSpPr>
            <p:cNvPr id="22" name="Straight Connector 21">
              <a:extLst>
                <a:ext uri="{FF2B5EF4-FFF2-40B4-BE49-F238E27FC236}">
                  <a16:creationId xmlns:a16="http://schemas.microsoft.com/office/drawing/2014/main" id="{245DA1B5-E441-0844-B645-78621A908683}"/>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E11239-27D7-A349-9313-6F72C8353D73}"/>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4" name="Slide Number Placeholder 19">
            <a:extLst>
              <a:ext uri="{FF2B5EF4-FFF2-40B4-BE49-F238E27FC236}">
                <a16:creationId xmlns:a16="http://schemas.microsoft.com/office/drawing/2014/main" id="{FFB1BE5A-FAB0-9A45-A856-0089E4ECC20C}"/>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25" name="Title 1">
            <a:extLst>
              <a:ext uri="{FF2B5EF4-FFF2-40B4-BE49-F238E27FC236}">
                <a16:creationId xmlns:a16="http://schemas.microsoft.com/office/drawing/2014/main" id="{0B15404F-B2E8-0C49-ADDD-0D23A833D502}"/>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48360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A61BC02-E3A8-0FE0-C55B-81EFDFFC41CA}"/>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837018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1"/>
        </a:solidFill>
        <a:effectLst/>
      </p:bgPr>
    </p:bg>
    <p:spTree>
      <p:nvGrpSpPr>
        <p:cNvPr id="1" name=""/>
        <p:cNvGrpSpPr/>
        <p:nvPr/>
      </p:nvGrpSpPr>
      <p:grpSpPr>
        <a:xfrm>
          <a:off x="0" y="0"/>
          <a:ext cx="0" cy="0"/>
          <a:chOff x="0" y="0"/>
          <a:chExt cx="0" cy="0"/>
        </a:xfrm>
      </p:grpSpPr>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867602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FF15D0BC-4DD3-8F0C-91D3-9F43F98E7FA6}"/>
              </a:ext>
            </a:extLst>
          </p:cNvPr>
          <p:cNvSpPr/>
          <p:nvPr userDrawn="1"/>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048419A5-D689-FFED-7D77-A8CA9BBA0F23}"/>
              </a:ext>
            </a:extLst>
          </p:cNvPr>
          <p:cNvSpPr/>
          <p:nvPr userDrawn="1"/>
        </p:nvSpPr>
        <p:spPr>
          <a:xfrm rot="10800000">
            <a:off x="0" y="-8023"/>
            <a:ext cx="1095049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6905"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2831659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44DD407-FAA6-55B7-A0FF-5C2F0A021676}"/>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bg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912898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A83E1B-CD1D-6C88-BFCB-C60F7F0CA341}"/>
              </a:ext>
            </a:extLst>
          </p:cNvPr>
          <p:cNvGrpSpPr/>
          <p:nvPr userDrawn="1"/>
        </p:nvGrpSpPr>
        <p:grpSpPr>
          <a:xfrm>
            <a:off x="0" y="0"/>
            <a:ext cx="12192000" cy="6858000"/>
            <a:chOff x="0" y="0"/>
            <a:chExt cx="12192000" cy="6858000"/>
          </a:xfrm>
        </p:grpSpPr>
        <p:sp>
          <p:nvSpPr>
            <p:cNvPr id="8" name="Background - Solid">
              <a:extLst>
                <a:ext uri="{FF2B5EF4-FFF2-40B4-BE49-F238E27FC236}">
                  <a16:creationId xmlns:a16="http://schemas.microsoft.com/office/drawing/2014/main" id="{B4440424-12E7-D97F-CFF8-0C03867695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rgbClr val="0D2240">
                    <a:alpha val="44000"/>
                  </a:srgbClr>
                </a:solidFill>
              </a:endParaRPr>
            </a:p>
          </p:txBody>
        </p:sp>
        <p:sp>
          <p:nvSpPr>
            <p:cNvPr id="9" name="Freeform 8">
              <a:extLst>
                <a:ext uri="{FF2B5EF4-FFF2-40B4-BE49-F238E27FC236}">
                  <a16:creationId xmlns:a16="http://schemas.microsoft.com/office/drawing/2014/main" id="{722C9D25-9EEB-411D-72E3-90C4194444B5}"/>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523D93AD-AFAF-1FB6-46B2-01C24332518D}"/>
                </a:ext>
              </a:extLst>
            </p:cNvPr>
            <p:cNvGrpSpPr/>
            <p:nvPr/>
          </p:nvGrpSpPr>
          <p:grpSpPr>
            <a:xfrm>
              <a:off x="4955038" y="0"/>
              <a:ext cx="1677492" cy="6858000"/>
              <a:chOff x="4955038" y="0"/>
              <a:chExt cx="1677492" cy="6858000"/>
            </a:xfrm>
          </p:grpSpPr>
          <p:sp>
            <p:nvSpPr>
              <p:cNvPr id="11" name="Freeform 10">
                <a:extLst>
                  <a:ext uri="{FF2B5EF4-FFF2-40B4-BE49-F238E27FC236}">
                    <a16:creationId xmlns:a16="http://schemas.microsoft.com/office/drawing/2014/main" id="{BD1EF664-F240-F597-F784-FEA0E449BB93}"/>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66774CC9-542D-F645-A1B9-0BE2E4B68180}"/>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13281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215637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80158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2C74E7-5A3E-AFCA-DCD1-F30C658B7D2D}"/>
              </a:ext>
            </a:extLst>
          </p:cNvPr>
          <p:cNvSpPr/>
          <p:nvPr userDrawn="1"/>
        </p:nvSpPr>
        <p:spPr>
          <a:xfrm>
            <a:off x="0" y="6339840"/>
            <a:ext cx="12192000" cy="518160"/>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483668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138AD2-EFC0-BE54-E28E-3B61CECDF92B}"/>
              </a:ext>
            </a:extLst>
          </p:cNvPr>
          <p:cNvGrpSpPr/>
          <p:nvPr userDrawn="1"/>
        </p:nvGrpSpPr>
        <p:grpSpPr>
          <a:xfrm>
            <a:off x="-165759" y="-8021"/>
            <a:ext cx="12357759" cy="6866021"/>
            <a:chOff x="-165759" y="-8021"/>
            <a:chExt cx="12357759" cy="6866021"/>
          </a:xfrm>
        </p:grpSpPr>
        <p:sp>
          <p:nvSpPr>
            <p:cNvPr id="7" name="Background - Solid">
              <a:extLst>
                <a:ext uri="{FF2B5EF4-FFF2-40B4-BE49-F238E27FC236}">
                  <a16:creationId xmlns:a16="http://schemas.microsoft.com/office/drawing/2014/main" id="{168D6320-8B75-EBD5-3113-8195718AED00}"/>
                </a:ext>
              </a:extLst>
            </p:cNvPr>
            <p:cNvSpPr/>
            <p:nvPr userDrawn="1"/>
          </p:nvSpPr>
          <p:spPr>
            <a:xfrm rot="10800000">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8" name="Slice - Solid">
              <a:extLst>
                <a:ext uri="{FF2B5EF4-FFF2-40B4-BE49-F238E27FC236}">
                  <a16:creationId xmlns:a16="http://schemas.microsoft.com/office/drawing/2014/main" id="{585D9042-D4FA-CA8B-F235-4C1A902C1A7F}"/>
                </a:ext>
              </a:extLst>
            </p:cNvPr>
            <p:cNvSpPr/>
            <p:nvPr userDrawn="1"/>
          </p:nvSpPr>
          <p:spPr>
            <a:xfrm rot="10800000">
              <a:off x="-165759"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3796231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673779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128937-A975-D8FD-7664-B71F4AA72669}"/>
              </a:ext>
            </a:extLst>
          </p:cNvPr>
          <p:cNvGrpSpPr/>
          <p:nvPr userDrawn="1"/>
        </p:nvGrpSpPr>
        <p:grpSpPr>
          <a:xfrm>
            <a:off x="0" y="-8022"/>
            <a:ext cx="12192000" cy="6866022"/>
            <a:chOff x="0" y="-8022"/>
            <a:chExt cx="12192000" cy="6866022"/>
          </a:xfrm>
        </p:grpSpPr>
        <p:sp>
          <p:nvSpPr>
            <p:cNvPr id="8" name="Background - Solid">
              <a:extLst>
                <a:ext uri="{FF2B5EF4-FFF2-40B4-BE49-F238E27FC236}">
                  <a16:creationId xmlns:a16="http://schemas.microsoft.com/office/drawing/2014/main" id="{CF15B74C-0297-D31C-0C16-DF4A9001EF2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bg1">
                      <a:alpha val="44000"/>
                    </a:schemeClr>
                  </a:solidFill>
                </a:rPr>
                <a:t>aa</a:t>
              </a:r>
            </a:p>
          </p:txBody>
        </p:sp>
        <p:sp>
          <p:nvSpPr>
            <p:cNvPr id="9" name="Background - Solid">
              <a:extLst>
                <a:ext uri="{FF2B5EF4-FFF2-40B4-BE49-F238E27FC236}">
                  <a16:creationId xmlns:a16="http://schemas.microsoft.com/office/drawing/2014/main" id="{939BDFE8-86BC-5C3F-37C0-8EE684C2D623}"/>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t>
              </a:r>
            </a:p>
          </p:txBody>
        </p:sp>
      </p:gr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11" name="Freeform 10">
            <a:extLst>
              <a:ext uri="{FF2B5EF4-FFF2-40B4-BE49-F238E27FC236}">
                <a16:creationId xmlns:a16="http://schemas.microsoft.com/office/drawing/2014/main" id="{42CC58A6-5F92-59CD-4A41-EC1E5CFF575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6FA41A12-ADBE-1BF1-2D37-B1E6CCA9FFE3}"/>
              </a:ext>
            </a:extLst>
          </p:cNvPr>
          <p:cNvGrpSpPr/>
          <p:nvPr userDrawn="1"/>
        </p:nvGrpSpPr>
        <p:grpSpPr>
          <a:xfrm>
            <a:off x="4955038" y="0"/>
            <a:ext cx="1677492" cy="6858000"/>
            <a:chOff x="3697870" y="0"/>
            <a:chExt cx="1677492" cy="6858000"/>
          </a:xfrm>
        </p:grpSpPr>
        <p:sp>
          <p:nvSpPr>
            <p:cNvPr id="13" name="Freeform 12">
              <a:extLst>
                <a:ext uri="{FF2B5EF4-FFF2-40B4-BE49-F238E27FC236}">
                  <a16:creationId xmlns:a16="http://schemas.microsoft.com/office/drawing/2014/main" id="{1A192462-0168-F4E9-A5A5-90C5309E4D5B}"/>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5211459F-DC91-A240-289F-9B885AAF5CD6}"/>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Tree>
    <p:extLst>
      <p:ext uri="{BB962C8B-B14F-4D97-AF65-F5344CB8AC3E}">
        <p14:creationId xmlns:p14="http://schemas.microsoft.com/office/powerpoint/2010/main" val="904231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B06EB3-25D1-F725-9205-EF747398575A}"/>
              </a:ext>
            </a:extLst>
          </p:cNvPr>
          <p:cNvSpPr/>
          <p:nvPr userDrawn="1"/>
        </p:nvSpPr>
        <p:spPr>
          <a:xfrm rot="10800000" flipV="1">
            <a:off x="0" y="3451034"/>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575339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B09E638-0A33-BD8D-EF9D-131CE48AEBEC}"/>
              </a:ext>
            </a:extLst>
          </p:cNvPr>
          <p:cNvGrpSpPr/>
          <p:nvPr userDrawn="1"/>
        </p:nvGrpSpPr>
        <p:grpSpPr>
          <a:xfrm>
            <a:off x="0" y="-8022"/>
            <a:ext cx="12192000" cy="6866022"/>
            <a:chOff x="0" y="-8022"/>
            <a:chExt cx="12192000" cy="6866022"/>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1" name="Group 10">
              <a:extLst>
                <a:ext uri="{FF2B5EF4-FFF2-40B4-BE49-F238E27FC236}">
                  <a16:creationId xmlns:a16="http://schemas.microsoft.com/office/drawing/2014/main" id="{B6B00819-6582-02B3-44BE-19D404134C3B}"/>
                </a:ext>
              </a:extLst>
            </p:cNvPr>
            <p:cNvGrpSpPr/>
            <p:nvPr/>
          </p:nvGrpSpPr>
          <p:grpSpPr>
            <a:xfrm>
              <a:off x="2021885" y="-8022"/>
              <a:ext cx="10170115" cy="174639"/>
              <a:chOff x="2021885" y="-1574"/>
              <a:chExt cx="10417812" cy="268274"/>
            </a:xfrm>
          </p:grpSpPr>
          <p:sp>
            <p:nvSpPr>
              <p:cNvPr id="13" name="Background - Solid">
                <a:extLst>
                  <a:ext uri="{FF2B5EF4-FFF2-40B4-BE49-F238E27FC236}">
                    <a16:creationId xmlns:a16="http://schemas.microsoft.com/office/drawing/2014/main" id="{9FB2979B-AE0E-62B0-58A6-392A9C8CCD2F}"/>
                  </a:ext>
                </a:extLst>
              </p:cNvPr>
              <p:cNvSpPr/>
              <p:nvPr/>
            </p:nvSpPr>
            <p:spPr>
              <a:xfrm>
                <a:off x="2021885" y="-1574"/>
                <a:ext cx="1492331" cy="268274"/>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0EBC0316-CA05-9603-7866-F1A262439FBD}"/>
                  </a:ext>
                </a:extLst>
              </p:cNvPr>
              <p:cNvSpPr/>
              <p:nvPr/>
            </p:nvSpPr>
            <p:spPr>
              <a:xfrm>
                <a:off x="3509465" y="-1574"/>
                <a:ext cx="1492331" cy="268274"/>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96467501-7C6D-9B2A-32CC-C6DB1BCABFE0}"/>
                  </a:ext>
                </a:extLst>
              </p:cNvPr>
              <p:cNvSpPr/>
              <p:nvPr/>
            </p:nvSpPr>
            <p:spPr>
              <a:xfrm>
                <a:off x="4997045" y="-1574"/>
                <a:ext cx="1492331" cy="268274"/>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5DB76155-84F0-6B4E-A668-0536B0368C61}"/>
                  </a:ext>
                </a:extLst>
              </p:cNvPr>
              <p:cNvSpPr/>
              <p:nvPr/>
            </p:nvSpPr>
            <p:spPr>
              <a:xfrm>
                <a:off x="6484625" y="-1574"/>
                <a:ext cx="1492331" cy="268274"/>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73B0FF6D-C58F-FF65-7AD1-33FA94AE3B0B}"/>
                  </a:ext>
                </a:extLst>
              </p:cNvPr>
              <p:cNvSpPr/>
              <p:nvPr/>
            </p:nvSpPr>
            <p:spPr>
              <a:xfrm>
                <a:off x="7972205" y="-1574"/>
                <a:ext cx="1492331" cy="268274"/>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A9343DE0-2EBE-8273-5320-5F1D6DF68CF2}"/>
                  </a:ext>
                </a:extLst>
              </p:cNvPr>
              <p:cNvSpPr/>
              <p:nvPr/>
            </p:nvSpPr>
            <p:spPr>
              <a:xfrm>
                <a:off x="9459785" y="-1574"/>
                <a:ext cx="1492331" cy="268274"/>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8EE76241-EBA0-A575-0972-5B5AE92858AD}"/>
                  </a:ext>
                </a:extLst>
              </p:cNvPr>
              <p:cNvSpPr/>
              <p:nvPr/>
            </p:nvSpPr>
            <p:spPr>
              <a:xfrm>
                <a:off x="10947366" y="-1574"/>
                <a:ext cx="1492331" cy="268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3668744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10" name="Background - Solid">
            <a:extLst>
              <a:ext uri="{FF2B5EF4-FFF2-40B4-BE49-F238E27FC236}">
                <a16:creationId xmlns:a16="http://schemas.microsoft.com/office/drawing/2014/main" id="{925977B4-C602-8D6C-6A7B-44C765AFA37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Freeform 11">
            <a:extLst>
              <a:ext uri="{FF2B5EF4-FFF2-40B4-BE49-F238E27FC236}">
                <a16:creationId xmlns:a16="http://schemas.microsoft.com/office/drawing/2014/main" id="{583EC3B6-C230-EE19-4CEC-39EBF76C2AAC}"/>
              </a:ext>
            </a:extLst>
          </p:cNvPr>
          <p:cNvSpPr/>
          <p:nvPr/>
        </p:nvSpPr>
        <p:spPr>
          <a:xfrm>
            <a:off x="0" y="-8022"/>
            <a:ext cx="2193729" cy="6866022"/>
          </a:xfrm>
          <a:custGeom>
            <a:avLst/>
            <a:gdLst>
              <a:gd name="connsiteX0" fmla="*/ 372975 w 2193729"/>
              <a:gd name="connsiteY0" fmla="*/ 0 h 6866022"/>
              <a:gd name="connsiteX1" fmla="*/ 1774629 w 2193729"/>
              <a:gd name="connsiteY1" fmla="*/ 0 h 6866022"/>
              <a:gd name="connsiteX2" fmla="*/ 2193729 w 2193729"/>
              <a:gd name="connsiteY2" fmla="*/ 0 h 6866022"/>
              <a:gd name="connsiteX3" fmla="*/ 605282 w 2193729"/>
              <a:gd name="connsiteY3" fmla="*/ 6866021 h 6866022"/>
              <a:gd name="connsiteX4" fmla="*/ 469279 w 2193729"/>
              <a:gd name="connsiteY4" fmla="*/ 6865841 h 6866022"/>
              <a:gd name="connsiteX5" fmla="*/ 469279 w 2193729"/>
              <a:gd name="connsiteY5" fmla="*/ 6866022 h 6866022"/>
              <a:gd name="connsiteX6" fmla="*/ 0 w 2193729"/>
              <a:gd name="connsiteY6" fmla="*/ 6866022 h 6866022"/>
              <a:gd name="connsiteX7" fmla="*/ 0 w 2193729"/>
              <a:gd name="connsiteY7" fmla="*/ 8022 h 6866022"/>
              <a:gd name="connsiteX8" fmla="*/ 372975 w 2193729"/>
              <a:gd name="connsiteY8" fmla="*/ 8022 h 686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729" h="6866022">
                <a:moveTo>
                  <a:pt x="372975" y="0"/>
                </a:moveTo>
                <a:lnTo>
                  <a:pt x="1774629" y="0"/>
                </a:lnTo>
                <a:lnTo>
                  <a:pt x="2193729" y="0"/>
                </a:lnTo>
                <a:lnTo>
                  <a:pt x="605282" y="6866021"/>
                </a:lnTo>
                <a:lnTo>
                  <a:pt x="469279" y="6865841"/>
                </a:lnTo>
                <a:lnTo>
                  <a:pt x="469279" y="6866022"/>
                </a:lnTo>
                <a:lnTo>
                  <a:pt x="0" y="6866022"/>
                </a:lnTo>
                <a:lnTo>
                  <a:pt x="0" y="8022"/>
                </a:lnTo>
                <a:lnTo>
                  <a:pt x="372975" y="80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21" name="Picture 20" descr="A picture containing food, drawing&#10;&#10;Description automatically generated">
            <a:extLst>
              <a:ext uri="{FF2B5EF4-FFF2-40B4-BE49-F238E27FC236}">
                <a16:creationId xmlns:a16="http://schemas.microsoft.com/office/drawing/2014/main" id="{36E3E91B-59FC-D55B-C19B-241890F09A4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317202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FCA3B97-2395-2E49-3664-1A72163C8181}"/>
              </a:ext>
            </a:extLst>
          </p:cNvPr>
          <p:cNvSpPr/>
          <p:nvPr userDrawn="1"/>
        </p:nvSpPr>
        <p:spPr>
          <a:xfrm rot="10800000" flipV="1">
            <a:off x="0" y="3517136"/>
            <a:ext cx="12192000" cy="3428999"/>
          </a:xfrm>
          <a:custGeom>
            <a:avLst/>
            <a:gdLst>
              <a:gd name="connsiteX0" fmla="*/ 6858000 w 6858000"/>
              <a:gd name="connsiteY0" fmla="*/ 1978237 h 1978237"/>
              <a:gd name="connsiteX1" fmla="*/ 6858000 w 6858000"/>
              <a:gd name="connsiteY1" fmla="*/ 0 h 1978237"/>
              <a:gd name="connsiteX2" fmla="*/ 0 w 6858000"/>
              <a:gd name="connsiteY2" fmla="*/ 922089 h 1978237"/>
              <a:gd name="connsiteX3" fmla="*/ 0 w 6858000"/>
              <a:gd name="connsiteY3" fmla="*/ 1978237 h 1978237"/>
            </a:gdLst>
            <a:ahLst/>
            <a:cxnLst>
              <a:cxn ang="0">
                <a:pos x="connsiteX0" y="connsiteY0"/>
              </a:cxn>
              <a:cxn ang="0">
                <a:pos x="connsiteX1" y="connsiteY1"/>
              </a:cxn>
              <a:cxn ang="0">
                <a:pos x="connsiteX2" y="connsiteY2"/>
              </a:cxn>
              <a:cxn ang="0">
                <a:pos x="connsiteX3" y="connsiteY3"/>
              </a:cxn>
            </a:cxnLst>
            <a:rect l="l" t="t" r="r" b="b"/>
            <a:pathLst>
              <a:path w="6858000" h="1978237">
                <a:moveTo>
                  <a:pt x="6858000" y="1978237"/>
                </a:moveTo>
                <a:lnTo>
                  <a:pt x="6858000" y="0"/>
                </a:lnTo>
                <a:lnTo>
                  <a:pt x="0" y="922089"/>
                </a:lnTo>
                <a:lnTo>
                  <a:pt x="0" y="197823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r>
              <a:rPr lang="en-US" dirty="0">
                <a:solidFill>
                  <a:schemeClr val="lt1">
                    <a:alpha val="44000"/>
                  </a:schemeClr>
                </a:solidFill>
              </a:rPr>
              <a:t>m</a:t>
            </a:r>
          </a:p>
        </p:txBody>
      </p:sp>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Tree>
    <p:extLst>
      <p:ext uri="{BB962C8B-B14F-4D97-AF65-F5344CB8AC3E}">
        <p14:creationId xmlns:p14="http://schemas.microsoft.com/office/powerpoint/2010/main" val="2793894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6E3E91B-59FC-D55B-C19B-241890F09A4E}"/>
              </a:ext>
            </a:extLst>
          </p:cNvPr>
          <p:cNvPicPr>
            <a:picLocks noChangeAspect="1"/>
          </p:cNvPicPr>
          <p:nvPr userDrawn="1"/>
        </p:nvPicPr>
        <p:blipFill>
          <a:blip r:embed="rId2"/>
          <a:srcRect/>
          <a:stretch/>
        </p:blipFill>
        <p:spPr>
          <a:xfrm>
            <a:off x="9597697" y="6397623"/>
            <a:ext cx="1378746" cy="402593"/>
          </a:xfrm>
          <a:prstGeom prst="rect">
            <a:avLst/>
          </a:prstGeom>
        </p:spPr>
      </p:pic>
      <p:grpSp>
        <p:nvGrpSpPr>
          <p:cNvPr id="26" name="Group 25">
            <a:extLst>
              <a:ext uri="{FF2B5EF4-FFF2-40B4-BE49-F238E27FC236}">
                <a16:creationId xmlns:a16="http://schemas.microsoft.com/office/drawing/2014/main" id="{B4D3C14B-EC70-7CC8-517B-7897B16696D0}"/>
              </a:ext>
            </a:extLst>
          </p:cNvPr>
          <p:cNvGrpSpPr/>
          <p:nvPr userDrawn="1"/>
        </p:nvGrpSpPr>
        <p:grpSpPr>
          <a:xfrm>
            <a:off x="11273010" y="6416040"/>
            <a:ext cx="125096" cy="365760"/>
            <a:chOff x="9970956" y="6416040"/>
            <a:chExt cx="125096" cy="365760"/>
          </a:xfrm>
        </p:grpSpPr>
        <p:cxnSp>
          <p:nvCxnSpPr>
            <p:cNvPr id="27" name="Straight Connector 26">
              <a:extLst>
                <a:ext uri="{FF2B5EF4-FFF2-40B4-BE49-F238E27FC236}">
                  <a16:creationId xmlns:a16="http://schemas.microsoft.com/office/drawing/2014/main" id="{943B3777-B2BE-8512-985A-CFE1B822AE0D}"/>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FA39A9-2187-F0CE-CA1F-EDCE8EB79BC2}"/>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19">
            <a:extLst>
              <a:ext uri="{FF2B5EF4-FFF2-40B4-BE49-F238E27FC236}">
                <a16:creationId xmlns:a16="http://schemas.microsoft.com/office/drawing/2014/main" id="{AF989D7D-83CA-F60B-0A61-9BCF5232A604}"/>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rgbClr val="00338D"/>
                </a:solidFill>
              </a:rPr>
              <a:pPr/>
              <a:t>‹#›</a:t>
            </a:fld>
            <a:endParaRPr lang="en-US" sz="1400" dirty="0">
              <a:solidFill>
                <a:srgbClr val="00338D"/>
              </a:solidFill>
            </a:endParaRPr>
          </a:p>
        </p:txBody>
      </p:sp>
      <p:sp>
        <p:nvSpPr>
          <p:cNvPr id="8" name="Freeform 7">
            <a:extLst>
              <a:ext uri="{FF2B5EF4-FFF2-40B4-BE49-F238E27FC236}">
                <a16:creationId xmlns:a16="http://schemas.microsoft.com/office/drawing/2014/main" id="{67D4130B-DFAC-123A-76F8-6446387BA6A8}"/>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50000"/>
                </a:schemeClr>
              </a:solidFill>
            </a:endParaRPr>
          </a:p>
        </p:txBody>
      </p:sp>
    </p:spTree>
    <p:extLst>
      <p:ext uri="{BB962C8B-B14F-4D97-AF65-F5344CB8AC3E}">
        <p14:creationId xmlns:p14="http://schemas.microsoft.com/office/powerpoint/2010/main" val="3431219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115191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Tree>
    <p:extLst>
      <p:ext uri="{BB962C8B-B14F-4D97-AF65-F5344CB8AC3E}">
        <p14:creationId xmlns:p14="http://schemas.microsoft.com/office/powerpoint/2010/main" val="815947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8072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71E0CEC9-9D2F-5544-87AE-66A08FEBD43C}"/>
              </a:ext>
            </a:extLst>
          </p:cNvPr>
          <p:cNvSpPr>
            <a:spLocks noGrp="1"/>
          </p:cNvSpPr>
          <p:nvPr>
            <p:ph type="pic" sz="quarter" idx="15"/>
          </p:nvPr>
        </p:nvSpPr>
        <p:spPr>
          <a:xfrm>
            <a:off x="410818" y="346722"/>
            <a:ext cx="914400" cy="914400"/>
          </a:xfrm>
        </p:spPr>
        <p:txBody>
          <a:bodyPr/>
          <a:lstStyle/>
          <a:p>
            <a:endParaRPr lang="en-US"/>
          </a:p>
        </p:txBody>
      </p:sp>
      <p:sp>
        <p:nvSpPr>
          <p:cNvPr id="20" name="Text Placeholder 19">
            <a:extLst>
              <a:ext uri="{FF2B5EF4-FFF2-40B4-BE49-F238E27FC236}">
                <a16:creationId xmlns:a16="http://schemas.microsoft.com/office/drawing/2014/main" id="{ECAD6617-8761-4247-A702-E4F2A27BAE14}"/>
              </a:ext>
            </a:extLst>
          </p:cNvPr>
          <p:cNvSpPr>
            <a:spLocks noGrp="1"/>
          </p:cNvSpPr>
          <p:nvPr>
            <p:ph type="body" sz="quarter" idx="14"/>
          </p:nvPr>
        </p:nvSpPr>
        <p:spPr>
          <a:xfrm>
            <a:off x="411163" y="1392238"/>
            <a:ext cx="5684837" cy="4879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112EB3CF-D9C7-6A43-9572-2FD29EB93BC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38045D26-8C33-294E-98EE-70FFFD7130D0}"/>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20991150-1FA1-B94F-9E36-C0849AD9E98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54B4AE-E7BB-FE47-8A11-B7A39D99E298}"/>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3C4CAAAC-B9EF-4240-A7A1-7A5F45378BB7}"/>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cxnSp>
        <p:nvCxnSpPr>
          <p:cNvPr id="16" name="Straight Connector 15">
            <a:extLst>
              <a:ext uri="{FF2B5EF4-FFF2-40B4-BE49-F238E27FC236}">
                <a16:creationId xmlns:a16="http://schemas.microsoft.com/office/drawing/2014/main" id="{1D1A8763-65A3-F047-804A-2CB08763CBB5}"/>
              </a:ext>
            </a:extLst>
          </p:cNvPr>
          <p:cNvCxnSpPr>
            <a:cxnSpLocks/>
          </p:cNvCxnSpPr>
          <p:nvPr userDrawn="1"/>
        </p:nvCxnSpPr>
        <p:spPr>
          <a:xfrm>
            <a:off x="1529556" y="1063681"/>
            <a:ext cx="27432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E16BCC36-4B75-9949-9C55-D7B729C668DF}"/>
              </a:ext>
            </a:extLst>
          </p:cNvPr>
          <p:cNvSpPr>
            <a:spLocks noGrp="1"/>
          </p:cNvSpPr>
          <p:nvPr>
            <p:ph type="title" hasCustomPrompt="1"/>
          </p:nvPr>
        </p:nvSpPr>
        <p:spPr>
          <a:xfrm>
            <a:off x="1411193" y="450565"/>
            <a:ext cx="10515600" cy="706714"/>
          </a:xfrm>
        </p:spPr>
        <p:txBody>
          <a:bodyPr>
            <a:noAutofit/>
          </a:bodyPr>
          <a:lstStyle>
            <a:lvl1pPr>
              <a:defRPr sz="36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79322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BB8F37-0E51-C443-92E6-10DF3612109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food, drawing&#10;&#10;Description automatically generated">
            <a:extLst>
              <a:ext uri="{FF2B5EF4-FFF2-40B4-BE49-F238E27FC236}">
                <a16:creationId xmlns:a16="http://schemas.microsoft.com/office/drawing/2014/main" id="{5A6B55DA-FCD9-A84C-9BCE-A69F52E4EE5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7" name="Group 6">
            <a:extLst>
              <a:ext uri="{FF2B5EF4-FFF2-40B4-BE49-F238E27FC236}">
                <a16:creationId xmlns:a16="http://schemas.microsoft.com/office/drawing/2014/main" id="{94315B66-EBD7-0A42-ACB2-9E41FC05845F}"/>
              </a:ext>
            </a:extLst>
          </p:cNvPr>
          <p:cNvGrpSpPr/>
          <p:nvPr userDrawn="1"/>
        </p:nvGrpSpPr>
        <p:grpSpPr>
          <a:xfrm>
            <a:off x="11273010" y="6416040"/>
            <a:ext cx="125096" cy="365760"/>
            <a:chOff x="9970956" y="6416040"/>
            <a:chExt cx="125096" cy="365760"/>
          </a:xfrm>
        </p:grpSpPr>
        <p:cxnSp>
          <p:nvCxnSpPr>
            <p:cNvPr id="8" name="Straight Connector 7">
              <a:extLst>
                <a:ext uri="{FF2B5EF4-FFF2-40B4-BE49-F238E27FC236}">
                  <a16:creationId xmlns:a16="http://schemas.microsoft.com/office/drawing/2014/main" id="{B668BA2A-274A-4D46-995B-C2A36B15C76A}"/>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F04690-718A-5840-8633-94801BEDE96B}"/>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10" name="Slide Number Placeholder 19">
            <a:extLst>
              <a:ext uri="{FF2B5EF4-FFF2-40B4-BE49-F238E27FC236}">
                <a16:creationId xmlns:a16="http://schemas.microsoft.com/office/drawing/2014/main" id="{0FBA4552-0C65-DD4B-AC3A-C53B06E838B2}"/>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a:solidFill>
                <a:schemeClr val="bg1"/>
              </a:solidFill>
            </a:endParaRPr>
          </a:p>
        </p:txBody>
      </p:sp>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Title 1">
            <a:extLst>
              <a:ext uri="{FF2B5EF4-FFF2-40B4-BE49-F238E27FC236}">
                <a16:creationId xmlns:a16="http://schemas.microsoft.com/office/drawing/2014/main" id="{60C04F88-9FFE-6240-A06C-F03D42D74C85}"/>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3" name="Text Placeholder 4">
            <a:extLst>
              <a:ext uri="{FF2B5EF4-FFF2-40B4-BE49-F238E27FC236}">
                <a16:creationId xmlns:a16="http://schemas.microsoft.com/office/drawing/2014/main" id="{80945393-5477-1243-A015-0E69F058B0BE}"/>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241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3"/>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173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131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49817" cy="2387600"/>
          </a:xfrm>
        </p:spPr>
        <p:txBody>
          <a:bodyPr anchor="ctr">
            <a:normAutofit/>
          </a:bodyPr>
          <a:lstStyle>
            <a:lvl1pPr algn="l">
              <a:defRPr sz="54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9337BEC2-1448-DD4F-8F95-1A8A3533DA2F}"/>
              </a:ext>
            </a:extLst>
          </p:cNvPr>
          <p:cNvPicPr>
            <a:picLocks noChangeAspect="1"/>
          </p:cNvPicPr>
          <p:nvPr userDrawn="1"/>
        </p:nvPicPr>
        <p:blipFill>
          <a:blip r:embed="rId4"/>
          <a:stretch>
            <a:fillRect/>
          </a:stretch>
        </p:blipFill>
        <p:spPr>
          <a:xfrm>
            <a:off x="1510410" y="5841999"/>
            <a:ext cx="2208808" cy="64497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B04884-5587-E646-B95E-69F79936CCE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7" name="Straight Connector 6">
            <a:extLst>
              <a:ext uri="{FF2B5EF4-FFF2-40B4-BE49-F238E27FC236}">
                <a16:creationId xmlns:a16="http://schemas.microsoft.com/office/drawing/2014/main" id="{812344E1-B1E6-BC45-8AC1-C7ECFD9F89C3}"/>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547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D224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410818" y="349353"/>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6" name="Rectangle 15">
            <a:extLst>
              <a:ext uri="{FF2B5EF4-FFF2-40B4-BE49-F238E27FC236}">
                <a16:creationId xmlns:a16="http://schemas.microsoft.com/office/drawing/2014/main" id="{7C991874-8CE8-5F47-8EF3-03585FB94A82}"/>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Description automatically generated">
            <a:extLst>
              <a:ext uri="{FF2B5EF4-FFF2-40B4-BE49-F238E27FC236}">
                <a16:creationId xmlns:a16="http://schemas.microsoft.com/office/drawing/2014/main" id="{99BC20C9-6EF0-5442-ACAB-2CF985941EF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BBF532C8-FF84-A542-999E-3EFDE15AD2C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9" name="Straight Connector 18">
            <a:extLst>
              <a:ext uri="{FF2B5EF4-FFF2-40B4-BE49-F238E27FC236}">
                <a16:creationId xmlns:a16="http://schemas.microsoft.com/office/drawing/2014/main" id="{ABA72F3E-1932-A54E-A80A-FBE7218B1B06}"/>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F73B7E7A-E455-B042-81D7-2FAA43EACBC8}"/>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21" name="Content Placeholder 3">
            <a:extLst>
              <a:ext uri="{FF2B5EF4-FFF2-40B4-BE49-F238E27FC236}">
                <a16:creationId xmlns:a16="http://schemas.microsoft.com/office/drawing/2014/main" id="{9E043BEB-992B-3E4E-ACC5-E80A78853DD0}"/>
              </a:ext>
            </a:extLst>
          </p:cNvPr>
          <p:cNvSpPr>
            <a:spLocks noGrp="1"/>
          </p:cNvSpPr>
          <p:nvPr>
            <p:ph sz="quarter" idx="14"/>
          </p:nvPr>
        </p:nvSpPr>
        <p:spPr>
          <a:xfrm>
            <a:off x="410818" y="1331088"/>
            <a:ext cx="11370019" cy="48450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6512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838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267461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a:alphaModFix amt="60000"/>
          </a:blip>
          <a:srcRect/>
          <a:stretch/>
        </p:blipFill>
        <p:spPr>
          <a:xfrm rot="10800000">
            <a:off x="-1" y="4572001"/>
            <a:ext cx="2286000" cy="2286000"/>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a:alphaModFix amt="60000"/>
          </a:blip>
          <a:srcRect/>
          <a:stretch/>
        </p:blipFill>
        <p:spPr>
          <a:xfrm>
            <a:off x="9906000" y="-1"/>
            <a:ext cx="2286000" cy="2286000"/>
          </a:xfrm>
          <a:prstGeom prst="rect">
            <a:avLst/>
          </a:prstGeom>
        </p:spPr>
      </p:pic>
    </p:spTree>
    <p:extLst>
      <p:ext uri="{BB962C8B-B14F-4D97-AF65-F5344CB8AC3E}">
        <p14:creationId xmlns:p14="http://schemas.microsoft.com/office/powerpoint/2010/main" val="1326407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0D2240"/>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5F0FFC-64E5-984E-8312-ADD1A478E1C8}"/>
              </a:ext>
            </a:extLst>
          </p:cNvPr>
          <p:cNvSpPr>
            <a:spLocks noGrp="1"/>
          </p:cNvSpPr>
          <p:nvPr>
            <p:ph type="pic" sz="quarter" idx="14"/>
          </p:nvPr>
        </p:nvSpPr>
        <p:spPr>
          <a:xfrm>
            <a:off x="7425755" y="1269612"/>
            <a:ext cx="4343884" cy="4830763"/>
          </a:xfrm>
          <a:ln w="28575">
            <a:solidFill>
              <a:schemeClr val="accent2"/>
            </a:solidFill>
          </a:ln>
        </p:spPr>
        <p:txBody>
          <a:bodyPr/>
          <a:lstStyle/>
          <a:p>
            <a:endParaRPr lang="en-US"/>
          </a:p>
        </p:txBody>
      </p:sp>
      <p:sp>
        <p:nvSpPr>
          <p:cNvPr id="12" name="Rectangle 11">
            <a:extLst>
              <a:ext uri="{FF2B5EF4-FFF2-40B4-BE49-F238E27FC236}">
                <a16:creationId xmlns:a16="http://schemas.microsoft.com/office/drawing/2014/main" id="{EC7AB8A7-C066-5E41-BBDA-CCF82A34A4B4}"/>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cell phone&#10;&#10;Description automatically generated">
            <a:extLst>
              <a:ext uri="{FF2B5EF4-FFF2-40B4-BE49-F238E27FC236}">
                <a16:creationId xmlns:a16="http://schemas.microsoft.com/office/drawing/2014/main" id="{C20ABBF3-8D3A-8048-B567-9E8CFBCA84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AD5E29FE-C5B9-8F49-A5F7-DB5CCE1CC9D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5" name="Straight Connector 14">
            <a:extLst>
              <a:ext uri="{FF2B5EF4-FFF2-40B4-BE49-F238E27FC236}">
                <a16:creationId xmlns:a16="http://schemas.microsoft.com/office/drawing/2014/main" id="{19DE7CCE-6DF5-A240-9813-A2DDD35406DC}"/>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6" name="Slide Number Placeholder 19">
            <a:extLst>
              <a:ext uri="{FF2B5EF4-FFF2-40B4-BE49-F238E27FC236}">
                <a16:creationId xmlns:a16="http://schemas.microsoft.com/office/drawing/2014/main" id="{90F736FC-6279-9244-87AC-84BC75B260D6}"/>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7" name="Title 1">
            <a:extLst>
              <a:ext uri="{FF2B5EF4-FFF2-40B4-BE49-F238E27FC236}">
                <a16:creationId xmlns:a16="http://schemas.microsoft.com/office/drawing/2014/main" id="{0910C12B-5EB3-0B49-BCE4-52470ECDA2FE}"/>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8" name="Text Placeholder 4">
            <a:extLst>
              <a:ext uri="{FF2B5EF4-FFF2-40B4-BE49-F238E27FC236}">
                <a16:creationId xmlns:a16="http://schemas.microsoft.com/office/drawing/2014/main" id="{EBD13469-A7F6-7043-AAA8-D66315A3E13D}"/>
              </a:ext>
            </a:extLst>
          </p:cNvPr>
          <p:cNvSpPr>
            <a:spLocks noGrp="1"/>
          </p:cNvSpPr>
          <p:nvPr>
            <p:ph type="body" sz="quarter" idx="13"/>
          </p:nvPr>
        </p:nvSpPr>
        <p:spPr>
          <a:xfrm>
            <a:off x="410818" y="1269612"/>
            <a:ext cx="5354255" cy="4907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5833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4463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322139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58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503092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25510833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753591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1518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801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1120395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14D1A4-B8A5-DF79-B9CC-D092E0A05D47}"/>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15" name="Picture 14">
            <a:extLst>
              <a:ext uri="{FF2B5EF4-FFF2-40B4-BE49-F238E27FC236}">
                <a16:creationId xmlns:a16="http://schemas.microsoft.com/office/drawing/2014/main" id="{E8EF5A5B-8A75-DC12-FF52-622110DC1BD2}"/>
              </a:ext>
            </a:extLst>
          </p:cNvPr>
          <p:cNvPicPr>
            <a:picLocks noChangeAspect="1"/>
          </p:cNvPicPr>
          <p:nvPr userDrawn="1"/>
        </p:nvPicPr>
        <p:blipFill>
          <a:blip r:embed="rId2"/>
          <a:stretch>
            <a:fillRect/>
          </a:stretch>
        </p:blipFill>
        <p:spPr>
          <a:xfrm rot="10800000">
            <a:off x="0" y="4572000"/>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rgbClr val="00338D"/>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a:extLst>
              <a:ext uri="{FF2B5EF4-FFF2-40B4-BE49-F238E27FC236}">
                <a16:creationId xmlns:a16="http://schemas.microsoft.com/office/drawing/2014/main" id="{A14D3A10-B393-6342-BAA0-AC888CDFA5BE}"/>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2350866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19308746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08254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3386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006945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766391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286281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401624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964041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4566919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294758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rgbClr val="00338D"/>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rgbClr val="00338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7" name="Picture 6">
            <a:extLst>
              <a:ext uri="{FF2B5EF4-FFF2-40B4-BE49-F238E27FC236}">
                <a16:creationId xmlns:a16="http://schemas.microsoft.com/office/drawing/2014/main" id="{D3AD4C1B-2D3C-1536-3381-80862091B00F}"/>
              </a:ext>
            </a:extLst>
          </p:cNvPr>
          <p:cNvPicPr>
            <a:picLocks noChangeAspect="1"/>
          </p:cNvPicPr>
          <p:nvPr userDrawn="1"/>
        </p:nvPicPr>
        <p:blipFill>
          <a:blip r:embed="rId2"/>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CCFA580D-9CA5-7F7E-87AE-9083B0D6753F}"/>
              </a:ext>
            </a:extLst>
          </p:cNvPr>
          <p:cNvPicPr>
            <a:picLocks noChangeAspect="1"/>
          </p:cNvPicPr>
          <p:nvPr userDrawn="1"/>
        </p:nvPicPr>
        <p:blipFill>
          <a:blip r:embed="rId2"/>
          <a:stretch>
            <a:fillRect/>
          </a:stretch>
        </p:blipFill>
        <p:spPr>
          <a:xfrm rot="10800000">
            <a:off x="0" y="4572000"/>
            <a:ext cx="2286000" cy="2286000"/>
          </a:xfrm>
          <a:prstGeom prst="rect">
            <a:avLst/>
          </a:prstGeom>
        </p:spPr>
      </p:pic>
      <p:pic>
        <p:nvPicPr>
          <p:cNvPr id="10" name="Picture 9">
            <a:extLst>
              <a:ext uri="{FF2B5EF4-FFF2-40B4-BE49-F238E27FC236}">
                <a16:creationId xmlns:a16="http://schemas.microsoft.com/office/drawing/2014/main" id="{FC74FED4-16E6-269E-D243-69847E91A8D2}"/>
              </a:ext>
            </a:extLst>
          </p:cNvPr>
          <p:cNvPicPr>
            <a:picLocks noChangeAspect="1"/>
          </p:cNvPicPr>
          <p:nvPr userDrawn="1"/>
        </p:nvPicPr>
        <p:blipFill>
          <a:blip r:embed="rId3"/>
          <a:srcRect/>
          <a:stretch/>
        </p:blipFill>
        <p:spPr>
          <a:xfrm>
            <a:off x="660399" y="5613399"/>
            <a:ext cx="3036958" cy="886792"/>
          </a:xfrm>
          <a:prstGeom prst="rect">
            <a:avLst/>
          </a:prstGeom>
        </p:spPr>
      </p:pic>
    </p:spTree>
    <p:extLst>
      <p:ext uri="{BB962C8B-B14F-4D97-AF65-F5344CB8AC3E}">
        <p14:creationId xmlns:p14="http://schemas.microsoft.com/office/powerpoint/2010/main" val="13677002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27501413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4764347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833081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2160194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0414147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025465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6112279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41807697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9326912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74941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descr="A picture containing glass&#10;&#10;Description automatically generated">
            <a:extLst>
              <a:ext uri="{FF2B5EF4-FFF2-40B4-BE49-F238E27FC236}">
                <a16:creationId xmlns:a16="http://schemas.microsoft.com/office/drawing/2014/main" id="{AB5113BD-7857-7644-9348-F00190265A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40618214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7898901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717403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387640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658700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464649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182930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0035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2809283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149766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4088233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D224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AB8C3-10A7-3743-807C-DDFA2E6F9F70}"/>
              </a:ext>
            </a:extLst>
          </p:cNvPr>
          <p:cNvSpPr>
            <a:spLocks noGrp="1"/>
          </p:cNvSpPr>
          <p:nvPr>
            <p:ph idx="1"/>
          </p:nvPr>
        </p:nvSpPr>
        <p:spPr>
          <a:xfrm>
            <a:off x="838200" y="1423686"/>
            <a:ext cx="10515600" cy="475327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287B9AC-07B9-F245-A329-1B92B71C0393}"/>
              </a:ext>
            </a:extLst>
          </p:cNvPr>
          <p:cNvSpPr>
            <a:spLocks noGrp="1"/>
          </p:cNvSpPr>
          <p:nvPr>
            <p:ph type="title" hasCustomPrompt="1"/>
          </p:nvPr>
        </p:nvSpPr>
        <p:spPr>
          <a:xfrm>
            <a:off x="838199" y="365126"/>
            <a:ext cx="8653041" cy="665022"/>
          </a:xfrm>
        </p:spPr>
        <p:txBody>
          <a:bodyPr>
            <a:normAutofit/>
          </a:bodyPr>
          <a:lstStyle>
            <a:lvl1pPr>
              <a:defRPr sz="3200" b="1">
                <a:solidFill>
                  <a:schemeClr val="bg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E52F9647-778A-D94E-8B73-7BE69C3F4529}"/>
              </a:ext>
            </a:extLst>
          </p:cNvPr>
          <p:cNvCxnSpPr/>
          <p:nvPr userDrawn="1"/>
        </p:nvCxnSpPr>
        <p:spPr>
          <a:xfrm>
            <a:off x="838200" y="967695"/>
            <a:ext cx="4233530" cy="0"/>
          </a:xfrm>
          <a:prstGeom prst="line">
            <a:avLst/>
          </a:prstGeom>
          <a:ln w="28575">
            <a:solidFill>
              <a:srgbClr val="EBB7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F5E8020-BC79-B843-AB9E-3C1D932D7C3C}"/>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food, drawing&#10;&#10;Description automatically generated">
            <a:extLst>
              <a:ext uri="{FF2B5EF4-FFF2-40B4-BE49-F238E27FC236}">
                <a16:creationId xmlns:a16="http://schemas.microsoft.com/office/drawing/2014/main" id="{7B3A4A51-F7F9-CB41-8E7C-DE0C78AF6F0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97697" y="6397623"/>
            <a:ext cx="1378746" cy="402594"/>
          </a:xfrm>
          <a:prstGeom prst="rect">
            <a:avLst/>
          </a:prstGeom>
        </p:spPr>
      </p:pic>
      <p:grpSp>
        <p:nvGrpSpPr>
          <p:cNvPr id="18" name="Group 17">
            <a:extLst>
              <a:ext uri="{FF2B5EF4-FFF2-40B4-BE49-F238E27FC236}">
                <a16:creationId xmlns:a16="http://schemas.microsoft.com/office/drawing/2014/main" id="{F19EA265-C2F5-5740-86F5-940817373821}"/>
              </a:ext>
            </a:extLst>
          </p:cNvPr>
          <p:cNvGrpSpPr/>
          <p:nvPr userDrawn="1"/>
        </p:nvGrpSpPr>
        <p:grpSpPr>
          <a:xfrm>
            <a:off x="11273010" y="6416040"/>
            <a:ext cx="125096" cy="365760"/>
            <a:chOff x="9970956" y="6416040"/>
            <a:chExt cx="125096" cy="365760"/>
          </a:xfrm>
        </p:grpSpPr>
        <p:cxnSp>
          <p:nvCxnSpPr>
            <p:cNvPr id="19" name="Straight Connector 18">
              <a:extLst>
                <a:ext uri="{FF2B5EF4-FFF2-40B4-BE49-F238E27FC236}">
                  <a16:creationId xmlns:a16="http://schemas.microsoft.com/office/drawing/2014/main" id="{2422CB68-F27B-E842-8A11-C97CBE6D1670}"/>
                </a:ext>
              </a:extLst>
            </p:cNvPr>
            <p:cNvCxnSpPr>
              <a:cxnSpLocks/>
            </p:cNvCxnSpPr>
            <p:nvPr/>
          </p:nvCxnSpPr>
          <p:spPr>
            <a:xfrm rot="6600000">
              <a:off x="99131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DF2F50-8E7D-1B42-8761-21F808AD4C85}"/>
                </a:ext>
              </a:extLst>
            </p:cNvPr>
            <p:cNvCxnSpPr>
              <a:cxnSpLocks/>
            </p:cNvCxnSpPr>
            <p:nvPr/>
          </p:nvCxnSpPr>
          <p:spPr>
            <a:xfrm rot="6600000">
              <a:off x="9788076"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grpSp>
      <p:sp>
        <p:nvSpPr>
          <p:cNvPr id="21" name="Slide Number Placeholder 19">
            <a:extLst>
              <a:ext uri="{FF2B5EF4-FFF2-40B4-BE49-F238E27FC236}">
                <a16:creationId xmlns:a16="http://schemas.microsoft.com/office/drawing/2014/main" id="{9502FCF6-3A21-C84B-B59E-4F93397DA7C5}"/>
              </a:ext>
            </a:extLst>
          </p:cNvPr>
          <p:cNvSpPr txBox="1">
            <a:spLocks/>
          </p:cNvSpPr>
          <p:nvPr userDrawn="1"/>
        </p:nvSpPr>
        <p:spPr>
          <a:xfrm>
            <a:off x="11565313" y="6435092"/>
            <a:ext cx="563934"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400" smtClean="0">
                <a:solidFill>
                  <a:schemeClr val="bg1"/>
                </a:solidFill>
              </a:rPr>
              <a:pPr/>
              <a:t>‹#›</a:t>
            </a:fld>
            <a:endParaRPr lang="en-US" sz="1400" dirty="0">
              <a:solidFill>
                <a:schemeClr val="bg1"/>
              </a:solidFill>
            </a:endParaRPr>
          </a:p>
        </p:txBody>
      </p:sp>
    </p:spTree>
    <p:extLst>
      <p:ext uri="{BB962C8B-B14F-4D97-AF65-F5344CB8AC3E}">
        <p14:creationId xmlns:p14="http://schemas.microsoft.com/office/powerpoint/2010/main" val="10572015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035280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816356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343149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6465312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10279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0133173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960530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7764075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1114283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608171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4000" y="1244601"/>
            <a:ext cx="5953760" cy="2387600"/>
          </a:xfrm>
        </p:spPr>
        <p:txBody>
          <a:bodyPr anchor="ctr">
            <a:normAutofit/>
          </a:bodyPr>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EC7ADAA-28AA-3746-BBED-0A52E4A3979C}"/>
              </a:ext>
            </a:extLst>
          </p:cNvPr>
          <p:cNvSpPr>
            <a:spLocks noGrp="1"/>
          </p:cNvSpPr>
          <p:nvPr>
            <p:ph type="subTitle" idx="1"/>
          </p:nvPr>
        </p:nvSpPr>
        <p:spPr>
          <a:xfrm>
            <a:off x="1524000" y="3693478"/>
            <a:ext cx="4572000" cy="77692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50" y="5613399"/>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4000" y="5033961"/>
            <a:ext cx="5953760" cy="579438"/>
          </a:xfrm>
        </p:spPr>
        <p:txBody>
          <a:bodyPr anchor="ct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4000" y="5740401"/>
            <a:ext cx="4310063" cy="51816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spTree>
    <p:extLst>
      <p:ext uri="{BB962C8B-B14F-4D97-AF65-F5344CB8AC3E}">
        <p14:creationId xmlns:p14="http://schemas.microsoft.com/office/powerpoint/2010/main" val="31260898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5087383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168708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828218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5801233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4453508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7543627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32643074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9887850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9262674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56273765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9.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50" Type="http://schemas.openxmlformats.org/officeDocument/2006/relationships/slideLayout" Target="../slideLayouts/slideLayout93.xml"/><Relationship Id="rId55" Type="http://schemas.openxmlformats.org/officeDocument/2006/relationships/slideLayout" Target="../slideLayouts/slideLayout98.xml"/><Relationship Id="rId63" Type="http://schemas.openxmlformats.org/officeDocument/2006/relationships/slideLayout" Target="../slideLayouts/slideLayout10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3" Type="http://schemas.openxmlformats.org/officeDocument/2006/relationships/slideLayout" Target="../slideLayouts/slideLayout96.xml"/><Relationship Id="rId58" Type="http://schemas.openxmlformats.org/officeDocument/2006/relationships/slideLayout" Target="../slideLayouts/slideLayout101.xml"/><Relationship Id="rId66" Type="http://schemas.openxmlformats.org/officeDocument/2006/relationships/slideLayout" Target="../slideLayouts/slideLayout109.xml"/><Relationship Id="rId5" Type="http://schemas.openxmlformats.org/officeDocument/2006/relationships/slideLayout" Target="../slideLayouts/slideLayout48.xml"/><Relationship Id="rId61" Type="http://schemas.openxmlformats.org/officeDocument/2006/relationships/slideLayout" Target="../slideLayouts/slideLayout104.xml"/><Relationship Id="rId19" Type="http://schemas.openxmlformats.org/officeDocument/2006/relationships/slideLayout" Target="../slideLayouts/slideLayout6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56" Type="http://schemas.openxmlformats.org/officeDocument/2006/relationships/slideLayout" Target="../slideLayouts/slideLayout99.xml"/><Relationship Id="rId64" Type="http://schemas.openxmlformats.org/officeDocument/2006/relationships/slideLayout" Target="../slideLayouts/slideLayout107.xml"/><Relationship Id="rId8" Type="http://schemas.openxmlformats.org/officeDocument/2006/relationships/slideLayout" Target="../slideLayouts/slideLayout51.xml"/><Relationship Id="rId51" Type="http://schemas.openxmlformats.org/officeDocument/2006/relationships/slideLayout" Target="../slideLayouts/slideLayout94.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59" Type="http://schemas.openxmlformats.org/officeDocument/2006/relationships/slideLayout" Target="../slideLayouts/slideLayout102.xml"/><Relationship Id="rId67" Type="http://schemas.openxmlformats.org/officeDocument/2006/relationships/theme" Target="../theme/theme2.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54" Type="http://schemas.openxmlformats.org/officeDocument/2006/relationships/slideLayout" Target="../slideLayouts/slideLayout97.xml"/><Relationship Id="rId62" Type="http://schemas.openxmlformats.org/officeDocument/2006/relationships/slideLayout" Target="../slideLayouts/slideLayout10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slideLayout" Target="../slideLayouts/slideLayout92.xml"/><Relationship Id="rId57" Type="http://schemas.openxmlformats.org/officeDocument/2006/relationships/slideLayout" Target="../slideLayouts/slideLayout100.xml"/><Relationship Id="rId10" Type="http://schemas.openxmlformats.org/officeDocument/2006/relationships/slideLayout" Target="../slideLayouts/slideLayout53.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52" Type="http://schemas.openxmlformats.org/officeDocument/2006/relationships/slideLayout" Target="../slideLayouts/slideLayout95.xml"/><Relationship Id="rId60" Type="http://schemas.openxmlformats.org/officeDocument/2006/relationships/slideLayout" Target="../slideLayouts/slideLayout103.xml"/><Relationship Id="rId65" Type="http://schemas.openxmlformats.org/officeDocument/2006/relationships/slideLayout" Target="../slideLayouts/slideLayout108.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514649-83B4-8745-8674-A80B6CEFA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AF68DBA-BE93-ED4B-8B0E-8754AA5536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477AA36-8170-524F-8849-827E080C2396}"/>
              </a:ext>
            </a:extLst>
          </p:cNvPr>
          <p:cNvSpPr>
            <a:spLocks noGrp="1"/>
          </p:cNvSpPr>
          <p:nvPr>
            <p:ph type="sldNum" sz="quarter" idx="4"/>
          </p:nvPr>
        </p:nvSpPr>
        <p:spPr>
          <a:xfrm>
            <a:off x="152400" y="63616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D2149-6FA0-4B4E-8818-1AEC2B97CF46}" type="slidenum">
              <a:rPr lang="en-US" smtClean="0"/>
              <a:pPr/>
              <a:t>‹#›</a:t>
            </a:fld>
            <a:endParaRPr lang="en-US"/>
          </a:p>
        </p:txBody>
      </p:sp>
    </p:spTree>
    <p:extLst>
      <p:ext uri="{BB962C8B-B14F-4D97-AF65-F5344CB8AC3E}">
        <p14:creationId xmlns:p14="http://schemas.microsoft.com/office/powerpoint/2010/main" val="2201342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55247126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749" r:id="rId43"/>
    <p:sldLayoutId id="2147483750" r:id="rId44"/>
    <p:sldLayoutId id="2147483751" r:id="rId45"/>
    <p:sldLayoutId id="2147483752" r:id="rId46"/>
    <p:sldLayoutId id="2147483753" r:id="rId47"/>
    <p:sldLayoutId id="2147483754" r:id="rId48"/>
    <p:sldLayoutId id="2147483755" r:id="rId49"/>
    <p:sldLayoutId id="2147483756" r:id="rId50"/>
    <p:sldLayoutId id="2147483757" r:id="rId51"/>
    <p:sldLayoutId id="2147483758" r:id="rId52"/>
    <p:sldLayoutId id="2147483759" r:id="rId53"/>
    <p:sldLayoutId id="2147483760" r:id="rId54"/>
    <p:sldLayoutId id="2147483761" r:id="rId55"/>
    <p:sldLayoutId id="2147483762" r:id="rId56"/>
    <p:sldLayoutId id="2147483763" r:id="rId57"/>
    <p:sldLayoutId id="2147483764" r:id="rId58"/>
    <p:sldLayoutId id="2147483765" r:id="rId59"/>
    <p:sldLayoutId id="2147483766" r:id="rId60"/>
    <p:sldLayoutId id="2147483767" r:id="rId61"/>
    <p:sldLayoutId id="2147483768" r:id="rId62"/>
    <p:sldLayoutId id="2147483769" r:id="rId63"/>
    <p:sldLayoutId id="2147483770" r:id="rId64"/>
    <p:sldLayoutId id="2147483771" r:id="rId65"/>
    <p:sldLayoutId id="2147483772" r:id="rId66"/>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42.png"/><Relationship Id="rId5"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889000" y="1484087"/>
            <a:ext cx="6306458" cy="2387600"/>
          </a:xfrm>
        </p:spPr>
        <p:txBody>
          <a:bodyPr>
            <a:noAutofit/>
          </a:bodyPr>
          <a:lstStyle/>
          <a:p>
            <a:r>
              <a:rPr lang="en-US" sz="4400" dirty="0">
                <a:solidFill>
                  <a:schemeClr val="accent2"/>
                </a:solidFill>
                <a:latin typeface="Arial"/>
                <a:cs typeface="Arial"/>
              </a:rPr>
              <a:t>Granting Success: </a:t>
            </a:r>
            <a:r>
              <a:rPr lang="en-US" sz="4400" b="0" dirty="0">
                <a:latin typeface="Arial"/>
                <a:cs typeface="Arial"/>
              </a:rPr>
              <a:t>Navigating the Application Process with Confidence</a:t>
            </a:r>
            <a:endParaRPr lang="en-US" sz="2800" b="0" dirty="0">
              <a:latin typeface="Arial"/>
              <a:cs typeface="Arial"/>
            </a:endParaRPr>
          </a:p>
        </p:txBody>
      </p:sp>
      <p:pic>
        <p:nvPicPr>
          <p:cNvPr id="4" name="Picture 6" descr="A picture containing person, green, smiling&#10;&#10;Description automatically generated">
            <a:extLst>
              <a:ext uri="{FF2B5EF4-FFF2-40B4-BE49-F238E27FC236}">
                <a16:creationId xmlns:a16="http://schemas.microsoft.com/office/drawing/2014/main" id="{98419BF2-0945-1640-855D-4F074FB54B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7871" y="293957"/>
            <a:ext cx="5172973" cy="6658272"/>
          </a:xfrm>
          <a:prstGeom prst="rect">
            <a:avLst/>
          </a:prstGeom>
        </p:spPr>
      </p:pic>
    </p:spTree>
    <p:extLst>
      <p:ext uri="{BB962C8B-B14F-4D97-AF65-F5344CB8AC3E}">
        <p14:creationId xmlns:p14="http://schemas.microsoft.com/office/powerpoint/2010/main" val="231389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281976"/>
            <a:ext cx="11337925" cy="603503"/>
          </a:xfrm>
        </p:spPr>
        <p:txBody>
          <a:bodyPr/>
          <a:lstStyle/>
          <a:p>
            <a:r>
              <a:rPr lang="en-US" sz="3600" b="1" dirty="0">
                <a:latin typeface="Arial"/>
                <a:cs typeface="Arial"/>
              </a:rPr>
              <a:t>GLOBAL GRANTS EUROPE</a:t>
            </a:r>
          </a:p>
        </p:txBody>
      </p:sp>
      <p:sp>
        <p:nvSpPr>
          <p:cNvPr id="21" name="Slide Number Placeholder 20"/>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2FFF44-DBF6-4F9F-9F70-A48E8AF83361}"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9" name="Straight Connector 8"/>
          <p:cNvCxnSpPr/>
          <p:nvPr/>
        </p:nvCxnSpPr>
        <p:spPr>
          <a:xfrm>
            <a:off x="430212" y="934281"/>
            <a:ext cx="206451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86000"/>
                    </a14:imgEffect>
                    <a14:imgEffect>
                      <a14:brightnessContrast bright="-100000" contrast="-58000"/>
                    </a14:imgEffect>
                  </a14:imgLayer>
                </a14:imgProps>
              </a:ext>
              <a:ext uri="{28A0092B-C50C-407E-A947-70E740481C1C}">
                <a14:useLocalDpi xmlns:a14="http://schemas.microsoft.com/office/drawing/2010/main" val="0"/>
              </a:ext>
            </a:extLst>
          </a:blip>
          <a:srcRect b="9959"/>
          <a:stretch/>
        </p:blipFill>
        <p:spPr>
          <a:xfrm>
            <a:off x="9448794" y="5622995"/>
            <a:ext cx="2743206" cy="123500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3411" y="6318374"/>
            <a:ext cx="1626108" cy="474824"/>
          </a:xfrm>
          <a:prstGeom prst="rect">
            <a:avLst/>
          </a:prstGeom>
        </p:spPr>
      </p:pic>
      <p:sp>
        <p:nvSpPr>
          <p:cNvPr id="24" name="Text Placeholder 2">
            <a:extLst>
              <a:ext uri="{FF2B5EF4-FFF2-40B4-BE49-F238E27FC236}">
                <a16:creationId xmlns:a16="http://schemas.microsoft.com/office/drawing/2014/main" id="{42A8D238-6C92-0E1F-4C82-93F4E3E081B3}"/>
              </a:ext>
            </a:extLst>
          </p:cNvPr>
          <p:cNvSpPr txBox="1">
            <a:spLocks/>
          </p:cNvSpPr>
          <p:nvPr/>
        </p:nvSpPr>
        <p:spPr>
          <a:xfrm>
            <a:off x="5964702" y="4182184"/>
            <a:ext cx="3117604" cy="628689"/>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EBB700"/>
                </a:solidFill>
                <a:effectLst/>
                <a:uLnTx/>
                <a:uFillTx/>
                <a:latin typeface="Century Gothic" panose="020F0302020204030204"/>
                <a:ea typeface="+mn-ea"/>
                <a:cs typeface="+mn-cs"/>
              </a:rPr>
              <a:t>Julie Boonprasarn</a:t>
            </a:r>
          </a:p>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EBB700"/>
                </a:solidFill>
                <a:effectLst/>
                <a:uLnTx/>
                <a:uFillTx/>
                <a:latin typeface="Century Gothic" panose="020F0302020204030204"/>
                <a:ea typeface="+mn-ea"/>
                <a:cs typeface="+mn-cs"/>
              </a:rPr>
              <a:t>Senior Grants Specialist</a:t>
            </a:r>
          </a:p>
        </p:txBody>
      </p:sp>
      <p:pic>
        <p:nvPicPr>
          <p:cNvPr id="3" name="Picture 2" descr="A person smiling for the camera&#10;&#10;Description automatically generated with low confidence">
            <a:extLst>
              <a:ext uri="{FF2B5EF4-FFF2-40B4-BE49-F238E27FC236}">
                <a16:creationId xmlns:a16="http://schemas.microsoft.com/office/drawing/2014/main" id="{98E97061-4958-F3D4-8CB2-1700DE84D0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611" y="1737462"/>
            <a:ext cx="2125823" cy="2167250"/>
          </a:xfrm>
          <a:prstGeom prst="rect">
            <a:avLst/>
          </a:prstGeom>
        </p:spPr>
      </p:pic>
      <p:sp>
        <p:nvSpPr>
          <p:cNvPr id="5" name="Text Placeholder 2">
            <a:extLst>
              <a:ext uri="{FF2B5EF4-FFF2-40B4-BE49-F238E27FC236}">
                <a16:creationId xmlns:a16="http://schemas.microsoft.com/office/drawing/2014/main" id="{98741F46-6900-8B4C-2091-CFB642B19F36}"/>
              </a:ext>
            </a:extLst>
          </p:cNvPr>
          <p:cNvSpPr txBox="1">
            <a:spLocks/>
          </p:cNvSpPr>
          <p:nvPr/>
        </p:nvSpPr>
        <p:spPr>
          <a:xfrm>
            <a:off x="112706" y="4177257"/>
            <a:ext cx="2933631" cy="579438"/>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EBB700"/>
                </a:solidFill>
                <a:effectLst/>
                <a:uLnTx/>
                <a:uFillTx/>
                <a:latin typeface="Century Gothic" panose="020F0302020204030204"/>
                <a:ea typeface="+mn-ea"/>
                <a:cs typeface="+mn-cs"/>
              </a:rPr>
              <a:t>KaSondra Byrd</a:t>
            </a:r>
          </a:p>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EBB700"/>
                </a:solidFill>
                <a:effectLst/>
                <a:uLnTx/>
                <a:uFillTx/>
                <a:latin typeface="Century Gothic" panose="020F0302020204030204"/>
                <a:ea typeface="+mn-ea"/>
                <a:cs typeface="+mn-cs"/>
              </a:rPr>
              <a:t>Division Manager</a:t>
            </a:r>
          </a:p>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EBB700"/>
              </a:solidFill>
              <a:effectLst/>
              <a:uLnTx/>
              <a:uFillTx/>
              <a:latin typeface="Century Gothic" panose="020F0302020204030204"/>
              <a:ea typeface="+mn-ea"/>
              <a:cs typeface="+mn-cs"/>
            </a:endParaRPr>
          </a:p>
        </p:txBody>
      </p:sp>
      <p:sp>
        <p:nvSpPr>
          <p:cNvPr id="7" name="Text Placeholder 2">
            <a:extLst>
              <a:ext uri="{FF2B5EF4-FFF2-40B4-BE49-F238E27FC236}">
                <a16:creationId xmlns:a16="http://schemas.microsoft.com/office/drawing/2014/main" id="{15350878-5914-D39F-FD72-CE893888F0DD}"/>
              </a:ext>
            </a:extLst>
          </p:cNvPr>
          <p:cNvSpPr txBox="1">
            <a:spLocks/>
          </p:cNvSpPr>
          <p:nvPr/>
        </p:nvSpPr>
        <p:spPr>
          <a:xfrm>
            <a:off x="2864929" y="4181619"/>
            <a:ext cx="3328655" cy="579438"/>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EBB700"/>
                </a:solidFill>
                <a:effectLst/>
                <a:uLnTx/>
                <a:uFillTx/>
                <a:latin typeface="Century Gothic" panose="020F0302020204030204"/>
                <a:ea typeface="+mn-ea"/>
                <a:cs typeface="+mn-cs"/>
              </a:rPr>
              <a:t>Benjamin Futransky</a:t>
            </a:r>
          </a:p>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EBB700"/>
                </a:solidFill>
                <a:effectLst/>
                <a:uLnTx/>
                <a:uFillTx/>
                <a:latin typeface="Century Gothic" panose="020F0302020204030204"/>
                <a:ea typeface="+mn-ea"/>
                <a:cs typeface="+mn-cs"/>
              </a:rPr>
              <a:t>Department Manager</a:t>
            </a:r>
          </a:p>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EBB700"/>
              </a:solidFill>
              <a:effectLst/>
              <a:uLnTx/>
              <a:uFillTx/>
              <a:latin typeface="Century Gothic" panose="020F0302020204030204"/>
              <a:ea typeface="+mn-ea"/>
              <a:cs typeface="+mn-cs"/>
            </a:endParaRPr>
          </a:p>
        </p:txBody>
      </p:sp>
      <p:sp>
        <p:nvSpPr>
          <p:cNvPr id="8" name="Title 1">
            <a:extLst>
              <a:ext uri="{FF2B5EF4-FFF2-40B4-BE49-F238E27FC236}">
                <a16:creationId xmlns:a16="http://schemas.microsoft.com/office/drawing/2014/main" id="{8F80A85F-A617-9266-400D-39BA23C5AB81}"/>
              </a:ext>
            </a:extLst>
          </p:cNvPr>
          <p:cNvSpPr txBox="1">
            <a:spLocks/>
          </p:cNvSpPr>
          <p:nvPr/>
        </p:nvSpPr>
        <p:spPr>
          <a:xfrm>
            <a:off x="265158" y="5826724"/>
            <a:ext cx="11337925" cy="603503"/>
          </a:xfrm>
          <a:prstGeom prst="rect">
            <a:avLst/>
          </a:prstGeom>
        </p:spPr>
        <p:txBody>
          <a:bodyPr vert="horz" lIns="0" tIns="0" rIns="0" bIns="0" rtlCol="0" anchor="t">
            <a:noAutofit/>
          </a:bodyPr>
          <a:lstStyle>
            <a:lvl1pPr algn="l" defTabSz="914400" rtl="0" eaLnBrk="1" latinLnBrk="0" hangingPunct="1">
              <a:lnSpc>
                <a:spcPct val="130000"/>
              </a:lnSpc>
              <a:spcBef>
                <a:spcPct val="0"/>
              </a:spcBef>
              <a:buNone/>
              <a:defRPr sz="2000" kern="1200" cap="none" spc="300" baseline="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30000"/>
              </a:lnSpc>
              <a:spcBef>
                <a:spcPct val="0"/>
              </a:spcBef>
              <a:spcAft>
                <a:spcPts val="0"/>
              </a:spcAft>
              <a:buClrTx/>
              <a:buSzTx/>
              <a:buFontTx/>
              <a:buNone/>
              <a:tabLst/>
              <a:defRPr/>
            </a:pPr>
            <a:r>
              <a:rPr kumimoji="0" lang="en-US" sz="2800" b="1" i="0" u="none" strike="noStrike" kern="1200" cap="none" spc="300" normalizeH="0" baseline="0" noProof="0" dirty="0">
                <a:ln>
                  <a:noFill/>
                </a:ln>
                <a:solidFill>
                  <a:srgbClr val="FFFFFF"/>
                </a:solidFill>
                <a:effectLst/>
                <a:uLnTx/>
                <a:uFillTx/>
                <a:latin typeface="Arial"/>
                <a:ea typeface="+mj-ea"/>
                <a:cs typeface="Arial"/>
              </a:rPr>
              <a:t>EuropeGlobalGrants@lionsclubs.org</a:t>
            </a:r>
          </a:p>
        </p:txBody>
      </p:sp>
      <p:pic>
        <p:nvPicPr>
          <p:cNvPr id="12" name="Picture 11">
            <a:extLst>
              <a:ext uri="{FF2B5EF4-FFF2-40B4-BE49-F238E27FC236}">
                <a16:creationId xmlns:a16="http://schemas.microsoft.com/office/drawing/2014/main" id="{C3F6EDCC-134F-A97B-8AAA-E2524AA2B53E}"/>
              </a:ext>
            </a:extLst>
          </p:cNvPr>
          <p:cNvPicPr>
            <a:picLocks noChangeAspect="1"/>
          </p:cNvPicPr>
          <p:nvPr/>
        </p:nvPicPr>
        <p:blipFill>
          <a:blip r:embed="rId7"/>
          <a:stretch>
            <a:fillRect/>
          </a:stretch>
        </p:blipFill>
        <p:spPr>
          <a:xfrm>
            <a:off x="3386257" y="1717695"/>
            <a:ext cx="2286000" cy="2197738"/>
          </a:xfrm>
          <a:prstGeom prst="rect">
            <a:avLst/>
          </a:prstGeom>
        </p:spPr>
      </p:pic>
      <p:pic>
        <p:nvPicPr>
          <p:cNvPr id="13" name="Picture 12">
            <a:extLst>
              <a:ext uri="{FF2B5EF4-FFF2-40B4-BE49-F238E27FC236}">
                <a16:creationId xmlns:a16="http://schemas.microsoft.com/office/drawing/2014/main" id="{4933071F-6B03-71F3-11AF-61C488A1435A}"/>
              </a:ext>
            </a:extLst>
          </p:cNvPr>
          <p:cNvPicPr>
            <a:picLocks noChangeAspect="1"/>
          </p:cNvPicPr>
          <p:nvPr/>
        </p:nvPicPr>
        <p:blipFill>
          <a:blip r:embed="rId8"/>
          <a:stretch>
            <a:fillRect/>
          </a:stretch>
        </p:blipFill>
        <p:spPr>
          <a:xfrm>
            <a:off x="6418372" y="1717695"/>
            <a:ext cx="2210264" cy="2255744"/>
          </a:xfrm>
          <a:prstGeom prst="rect">
            <a:avLst/>
          </a:prstGeom>
        </p:spPr>
      </p:pic>
      <p:pic>
        <p:nvPicPr>
          <p:cNvPr id="14" name="Picture 13">
            <a:extLst>
              <a:ext uri="{FF2B5EF4-FFF2-40B4-BE49-F238E27FC236}">
                <a16:creationId xmlns:a16="http://schemas.microsoft.com/office/drawing/2014/main" id="{7D616F46-4704-1D08-6424-F4E9973C185A}"/>
              </a:ext>
            </a:extLst>
          </p:cNvPr>
          <p:cNvPicPr>
            <a:picLocks noChangeAspect="1"/>
          </p:cNvPicPr>
          <p:nvPr/>
        </p:nvPicPr>
        <p:blipFill>
          <a:blip r:embed="rId9"/>
          <a:stretch>
            <a:fillRect/>
          </a:stretch>
        </p:blipFill>
        <p:spPr>
          <a:xfrm>
            <a:off x="9374751" y="1734921"/>
            <a:ext cx="2210264" cy="2235838"/>
          </a:xfrm>
          <a:prstGeom prst="rect">
            <a:avLst/>
          </a:prstGeom>
        </p:spPr>
      </p:pic>
      <p:sp>
        <p:nvSpPr>
          <p:cNvPr id="15" name="Text Placeholder 2">
            <a:extLst>
              <a:ext uri="{FF2B5EF4-FFF2-40B4-BE49-F238E27FC236}">
                <a16:creationId xmlns:a16="http://schemas.microsoft.com/office/drawing/2014/main" id="{28DD2850-2371-1A25-8AD4-52AC3C3788F9}"/>
              </a:ext>
            </a:extLst>
          </p:cNvPr>
          <p:cNvSpPr txBox="1">
            <a:spLocks/>
          </p:cNvSpPr>
          <p:nvPr/>
        </p:nvSpPr>
        <p:spPr>
          <a:xfrm>
            <a:off x="9013067" y="4177257"/>
            <a:ext cx="2933631" cy="579438"/>
          </a:xfrm>
          <a:prstGeom prst="rect">
            <a:avLst/>
          </a:prstGeom>
        </p:spPr>
        <p:txBody>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EBB700"/>
                </a:solidFill>
                <a:effectLst/>
                <a:uLnTx/>
                <a:uFillTx/>
                <a:latin typeface="Century Gothic" panose="020F0302020204030204"/>
                <a:ea typeface="+mn-ea"/>
                <a:cs typeface="+mn-cs"/>
              </a:rPr>
              <a:t>Cheryl Marshall</a:t>
            </a:r>
          </a:p>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EBB700"/>
                </a:solidFill>
                <a:effectLst/>
                <a:uLnTx/>
                <a:uFillTx/>
                <a:latin typeface="Century Gothic" panose="020F0302020204030204"/>
                <a:ea typeface="+mn-ea"/>
                <a:cs typeface="+mn-cs"/>
              </a:rPr>
              <a:t>Grants Specialist</a:t>
            </a:r>
          </a:p>
        </p:txBody>
      </p:sp>
    </p:spTree>
    <p:extLst>
      <p:ext uri="{BB962C8B-B14F-4D97-AF65-F5344CB8AC3E}">
        <p14:creationId xmlns:p14="http://schemas.microsoft.com/office/powerpoint/2010/main" val="7939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71BEEF-6338-17E0-F1DB-15448909DFB6}"/>
              </a:ext>
            </a:extLst>
          </p:cNvPr>
          <p:cNvSpPr>
            <a:spLocks noGrp="1"/>
          </p:cNvSpPr>
          <p:nvPr>
            <p:ph type="ctrTitle"/>
          </p:nvPr>
        </p:nvSpPr>
        <p:spPr>
          <a:xfrm>
            <a:off x="660399" y="1244601"/>
            <a:ext cx="7659757" cy="3666446"/>
          </a:xfrm>
        </p:spPr>
        <p:txBody>
          <a:bodyPr>
            <a:normAutofit/>
          </a:bodyPr>
          <a:lstStyle/>
          <a:p>
            <a:r>
              <a:rPr lang="en-US" sz="11500" dirty="0"/>
              <a:t>THANK </a:t>
            </a:r>
            <a:br>
              <a:rPr lang="en-US" sz="11500" dirty="0"/>
            </a:br>
            <a:r>
              <a:rPr lang="en-US" sz="11500" dirty="0"/>
              <a:t>YOU!</a:t>
            </a:r>
          </a:p>
        </p:txBody>
      </p:sp>
      <p:pic>
        <p:nvPicPr>
          <p:cNvPr id="4" name="Picture 3">
            <a:extLst>
              <a:ext uri="{FF2B5EF4-FFF2-40B4-BE49-F238E27FC236}">
                <a16:creationId xmlns:a16="http://schemas.microsoft.com/office/drawing/2014/main" id="{D232E537-03E4-7033-8A99-E55AC7765B95}"/>
              </a:ext>
            </a:extLst>
          </p:cNvPr>
          <p:cNvPicPr>
            <a:picLocks noChangeAspect="1"/>
          </p:cNvPicPr>
          <p:nvPr/>
        </p:nvPicPr>
        <p:blipFill>
          <a:blip r:embed="rId3"/>
          <a:srcRect/>
          <a:stretch/>
        </p:blipFill>
        <p:spPr>
          <a:xfrm>
            <a:off x="5237569" y="842710"/>
            <a:ext cx="7659757" cy="60152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99274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5697A-5111-024C-806E-93C4941AB98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585592" y="1325652"/>
            <a:ext cx="1039716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APPLICATION</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BEST</a:t>
            </a: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PRACTICES</a:t>
            </a:r>
          </a:p>
        </p:txBody>
      </p:sp>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457201" y="1961002"/>
            <a:ext cx="11079956" cy="4131950"/>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endParaRPr kumimoji="0" lang="en-US" sz="2600" b="1" i="0" u="none" strike="noStrike" kern="0" cap="none" spc="0" normalizeH="0" baseline="0" noProof="0" dirty="0">
              <a:ln>
                <a:noFill/>
              </a:ln>
              <a:solidFill>
                <a:srgbClr val="EBB700"/>
              </a:solidFill>
              <a:effectLst/>
              <a:uLnTx/>
              <a:uFillTx/>
              <a:latin typeface="Arial" panose="020B0604020202020204" pitchFamily="34" charset="0"/>
              <a:ea typeface="ヒラギノ角ゴ Pro W3" charset="0"/>
              <a:cs typeface="Arial" panose="020B0604020202020204" pitchFamily="34" charset="0"/>
            </a:endParaRPr>
          </a:p>
        </p:txBody>
      </p:sp>
      <p:pic>
        <p:nvPicPr>
          <p:cNvPr id="6" name="Picture 5">
            <a:extLst>
              <a:ext uri="{FF2B5EF4-FFF2-40B4-BE49-F238E27FC236}">
                <a16:creationId xmlns:a16="http://schemas.microsoft.com/office/drawing/2014/main" id="{2A03A894-1957-8EA8-51E6-404163B8E746}"/>
              </a:ext>
            </a:extLst>
          </p:cNvPr>
          <p:cNvPicPr>
            <a:picLocks noChangeAspect="1"/>
          </p:cNvPicPr>
          <p:nvPr/>
        </p:nvPicPr>
        <p:blipFill>
          <a:blip r:embed="rId3"/>
          <a:stretch>
            <a:fillRect/>
          </a:stretch>
        </p:blipFill>
        <p:spPr>
          <a:xfrm>
            <a:off x="5029200" y="-14288"/>
            <a:ext cx="7162800" cy="6908384"/>
          </a:xfrm>
          <a:prstGeom prst="rect">
            <a:avLst/>
          </a:prstGeom>
        </p:spPr>
      </p:pic>
    </p:spTree>
    <p:extLst>
      <p:ext uri="{BB962C8B-B14F-4D97-AF65-F5344CB8AC3E}">
        <p14:creationId xmlns:p14="http://schemas.microsoft.com/office/powerpoint/2010/main" val="3385196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5697A-5111-024C-806E-93C4941AB98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685800" y="727674"/>
            <a:ext cx="10397169"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a:ea typeface="ヒラギノ角ゴ Pro W3"/>
                <a:cs typeface="Arial"/>
              </a:rPr>
              <a:t>PROJECT DESCRIPTION, GOALS, AND OBJECTIVES</a:t>
            </a:r>
            <a:endParaRPr kumimoji="0" lang="en-US" sz="3600" b="1" i="0" u="none" strike="noStrike" kern="1200" cap="none" spc="0" normalizeH="0" baseline="0" noProof="0" dirty="0">
              <a:ln>
                <a:noFill/>
              </a:ln>
              <a:solidFill>
                <a:srgbClr val="0A5496"/>
              </a:solidFill>
              <a:effectLst/>
              <a:uLnTx/>
              <a:uFillTx/>
              <a:latin typeface="Arial" panose="020B0604020202020204" pitchFamily="34" charset="0"/>
              <a:ea typeface="ヒラギノ角ゴ Pro W3" charset="0"/>
              <a:cs typeface="Arial" panose="020B0604020202020204" pitchFamily="34" charset="0"/>
            </a:endParaRPr>
          </a:p>
        </p:txBody>
      </p:sp>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457200" y="1961002"/>
            <a:ext cx="11288109" cy="416932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endParaRPr kumimoji="0" lang="en-US" sz="2600" b="1" i="0" u="none" strike="noStrike" kern="0" cap="none" spc="0" normalizeH="0" baseline="0" noProof="0" dirty="0">
              <a:ln>
                <a:noFill/>
              </a:ln>
              <a:solidFill>
                <a:srgbClr val="EBB700"/>
              </a:solidFill>
              <a:effectLst/>
              <a:uLnTx/>
              <a:uFillTx/>
              <a:latin typeface="Arial" panose="020B0604020202020204" pitchFamily="34" charset="0"/>
              <a:ea typeface="ヒラギノ角ゴ Pro W3" charset="0"/>
              <a:cs typeface="Arial" panose="020B0604020202020204" pitchFamily="34" charset="0"/>
            </a:endParaRPr>
          </a:p>
        </p:txBody>
      </p:sp>
      <p:pic>
        <p:nvPicPr>
          <p:cNvPr id="2" name="Picture 5" descr="A screenshot of a computer screen&#10;&#10;Description automatically generated">
            <a:extLst>
              <a:ext uri="{FF2B5EF4-FFF2-40B4-BE49-F238E27FC236}">
                <a16:creationId xmlns:a16="http://schemas.microsoft.com/office/drawing/2014/main" id="{AB01A1CB-7EC7-D07D-6D79-5D45415F4993}"/>
              </a:ext>
            </a:extLst>
          </p:cNvPr>
          <p:cNvPicPr>
            <a:picLocks noChangeAspect="1"/>
          </p:cNvPicPr>
          <p:nvPr/>
        </p:nvPicPr>
        <p:blipFill>
          <a:blip r:embed="rId3"/>
          <a:stretch>
            <a:fillRect/>
          </a:stretch>
        </p:blipFill>
        <p:spPr>
          <a:xfrm>
            <a:off x="1018310" y="2207361"/>
            <a:ext cx="10143835" cy="3159096"/>
          </a:xfrm>
          <a:prstGeom prst="rect">
            <a:avLst/>
          </a:prstGeom>
        </p:spPr>
      </p:pic>
    </p:spTree>
    <p:extLst>
      <p:ext uri="{BB962C8B-B14F-4D97-AF65-F5344CB8AC3E}">
        <p14:creationId xmlns:p14="http://schemas.microsoft.com/office/powerpoint/2010/main" val="4031239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5697A-5111-024C-806E-93C4941AB98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685800" y="727674"/>
            <a:ext cx="10397169"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a:ea typeface="ヒラギノ角ゴ Pro W3"/>
                <a:cs typeface="Arial"/>
              </a:rPr>
              <a:t>PROJECT STRATEGY </a:t>
            </a:r>
            <a:endParaRPr kumimoji="0" lang="en-US" sz="3600" b="1" i="0" u="none" strike="noStrike" kern="0" cap="none" spc="0" normalizeH="0" baseline="0" noProof="0" dirty="0">
              <a:ln>
                <a:noFill/>
              </a:ln>
              <a:solidFill>
                <a:srgbClr val="FEFFFF"/>
              </a:solidFill>
              <a:effectLst/>
              <a:uLnTx/>
              <a:uFillTx/>
              <a:latin typeface="Arial"/>
              <a:ea typeface="ヒラギノ角ゴ Pro W3" charset="0"/>
              <a:cs typeface="Arial"/>
            </a:endParaRPr>
          </a:p>
        </p:txBody>
      </p:sp>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457200" y="1961002"/>
            <a:ext cx="11288109" cy="416932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endParaRPr kumimoji="0" lang="en-US" sz="2600" b="1" i="0" u="none" strike="noStrike" kern="0" cap="none" spc="0" normalizeH="0" baseline="0" noProof="0" dirty="0">
              <a:ln>
                <a:noFill/>
              </a:ln>
              <a:solidFill>
                <a:srgbClr val="EBB700"/>
              </a:solidFill>
              <a:effectLst/>
              <a:uLnTx/>
              <a:uFillTx/>
              <a:latin typeface="Arial" panose="020B0604020202020204" pitchFamily="34" charset="0"/>
              <a:ea typeface="ヒラギノ角ゴ Pro W3" charset="0"/>
              <a:cs typeface="Arial" panose="020B0604020202020204" pitchFamily="34" charset="0"/>
            </a:endParaRPr>
          </a:p>
        </p:txBody>
      </p:sp>
      <p:pic>
        <p:nvPicPr>
          <p:cNvPr id="2" name="Picture 2" descr="A white text on a white background&#10;&#10;Description automatically generated">
            <a:extLst>
              <a:ext uri="{FF2B5EF4-FFF2-40B4-BE49-F238E27FC236}">
                <a16:creationId xmlns:a16="http://schemas.microsoft.com/office/drawing/2014/main" id="{F83CC173-9AE9-D1B5-CF6A-6AAEA96A819F}"/>
              </a:ext>
            </a:extLst>
          </p:cNvPr>
          <p:cNvPicPr>
            <a:picLocks noChangeAspect="1"/>
          </p:cNvPicPr>
          <p:nvPr/>
        </p:nvPicPr>
        <p:blipFill>
          <a:blip r:embed="rId3"/>
          <a:stretch>
            <a:fillRect/>
          </a:stretch>
        </p:blipFill>
        <p:spPr>
          <a:xfrm>
            <a:off x="337128" y="2211119"/>
            <a:ext cx="11506199" cy="3405577"/>
          </a:xfrm>
          <a:prstGeom prst="rect">
            <a:avLst/>
          </a:prstGeom>
        </p:spPr>
      </p:pic>
    </p:spTree>
    <p:extLst>
      <p:ext uri="{BB962C8B-B14F-4D97-AF65-F5344CB8AC3E}">
        <p14:creationId xmlns:p14="http://schemas.microsoft.com/office/powerpoint/2010/main" val="1040692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5697A-5111-024C-806E-93C4941AB98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685800" y="727674"/>
            <a:ext cx="10397169"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a:ea typeface="ヒラギノ角ゴ Pro W3"/>
                <a:cs typeface="Arial"/>
              </a:rPr>
              <a:t>LIONS INVOLVEMENT</a:t>
            </a:r>
            <a:endParaRPr kumimoji="0" lang="en-US" sz="3600" b="1" i="0" u="none" strike="noStrike" kern="1200" cap="none" spc="0" normalizeH="0" baseline="0" noProof="0" dirty="0">
              <a:ln>
                <a:noFill/>
              </a:ln>
              <a:solidFill>
                <a:srgbClr val="0A5496"/>
              </a:solidFill>
              <a:effectLst/>
              <a:uLnTx/>
              <a:uFillTx/>
              <a:latin typeface="Arial" panose="020B0604020202020204" pitchFamily="34" charset="0"/>
              <a:ea typeface="ヒラギノ角ゴ Pro W3" charset="0"/>
              <a:cs typeface="Arial" panose="020B0604020202020204" pitchFamily="34" charset="0"/>
            </a:endParaRPr>
          </a:p>
        </p:txBody>
      </p:sp>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457200" y="1961002"/>
            <a:ext cx="11288109" cy="416932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endParaRPr kumimoji="0" lang="en-US" sz="2600" b="1" i="0" u="none" strike="noStrike" kern="0" cap="none" spc="0" normalizeH="0" baseline="0" noProof="0" dirty="0">
              <a:ln>
                <a:noFill/>
              </a:ln>
              <a:solidFill>
                <a:srgbClr val="EBB700"/>
              </a:solidFill>
              <a:effectLst/>
              <a:uLnTx/>
              <a:uFillTx/>
              <a:latin typeface="Arial" panose="020B0604020202020204" pitchFamily="34" charset="0"/>
              <a:ea typeface="ヒラギノ角ゴ Pro W3" charset="0"/>
              <a:cs typeface="Arial" panose="020B0604020202020204" pitchFamily="34" charset="0"/>
            </a:endParaRPr>
          </a:p>
        </p:txBody>
      </p:sp>
      <p:pic>
        <p:nvPicPr>
          <p:cNvPr id="2" name="Picture 2" descr="A text on a white background&#10;&#10;Description automatically generated">
            <a:extLst>
              <a:ext uri="{FF2B5EF4-FFF2-40B4-BE49-F238E27FC236}">
                <a16:creationId xmlns:a16="http://schemas.microsoft.com/office/drawing/2014/main" id="{C97CAE57-B2C1-46AC-2C98-E175CA55B4D8}"/>
              </a:ext>
            </a:extLst>
          </p:cNvPr>
          <p:cNvPicPr>
            <a:picLocks noChangeAspect="1"/>
          </p:cNvPicPr>
          <p:nvPr/>
        </p:nvPicPr>
        <p:blipFill>
          <a:blip r:embed="rId3"/>
          <a:stretch>
            <a:fillRect/>
          </a:stretch>
        </p:blipFill>
        <p:spPr>
          <a:xfrm>
            <a:off x="521857" y="2564268"/>
            <a:ext cx="10986653" cy="2768553"/>
          </a:xfrm>
          <a:prstGeom prst="rect">
            <a:avLst/>
          </a:prstGeom>
        </p:spPr>
      </p:pic>
    </p:spTree>
    <p:extLst>
      <p:ext uri="{BB962C8B-B14F-4D97-AF65-F5344CB8AC3E}">
        <p14:creationId xmlns:p14="http://schemas.microsoft.com/office/powerpoint/2010/main" val="2368617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5697A-5111-024C-806E-93C4941AB98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685800" y="727674"/>
            <a:ext cx="10397169"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a:ea typeface="ヒラギノ角ゴ Pro W3"/>
                <a:cs typeface="Arial"/>
              </a:rPr>
              <a:t>PROJECT BUDGET </a:t>
            </a:r>
            <a:endParaRPr kumimoji="0" lang="en-US" sz="3600" b="1" i="0" u="none" strike="noStrike" kern="1200" cap="none" spc="0" normalizeH="0" baseline="0" noProof="0" dirty="0">
              <a:ln>
                <a:noFill/>
              </a:ln>
              <a:solidFill>
                <a:srgbClr val="0A5496"/>
              </a:solidFill>
              <a:effectLst/>
              <a:uLnTx/>
              <a:uFillTx/>
              <a:latin typeface="Arial" panose="020B0604020202020204" pitchFamily="34" charset="0"/>
              <a:ea typeface="ヒラギノ角ゴ Pro W3"/>
              <a:cs typeface="Arial" panose="020B0604020202020204" pitchFamily="34" charset="0"/>
            </a:endParaRPr>
          </a:p>
        </p:txBody>
      </p:sp>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457200" y="1961002"/>
            <a:ext cx="11288109" cy="416932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endParaRPr kumimoji="0" lang="en-US" sz="2600" b="1" i="0" u="none" strike="noStrike" kern="0" cap="none" spc="0" normalizeH="0" baseline="0" noProof="0" dirty="0">
              <a:ln>
                <a:noFill/>
              </a:ln>
              <a:solidFill>
                <a:srgbClr val="EBB700"/>
              </a:solidFill>
              <a:effectLst/>
              <a:uLnTx/>
              <a:uFillTx/>
              <a:latin typeface="Arial" panose="020B0604020202020204" pitchFamily="34" charset="0"/>
              <a:ea typeface="ヒラギノ角ゴ Pro W3" charset="0"/>
              <a:cs typeface="Arial" panose="020B0604020202020204" pitchFamily="34" charset="0"/>
            </a:endParaRPr>
          </a:p>
        </p:txBody>
      </p:sp>
      <p:pic>
        <p:nvPicPr>
          <p:cNvPr id="2" name="Picture 5" descr="A document with text on it&#10;&#10;Description automatically generated">
            <a:extLst>
              <a:ext uri="{FF2B5EF4-FFF2-40B4-BE49-F238E27FC236}">
                <a16:creationId xmlns:a16="http://schemas.microsoft.com/office/drawing/2014/main" id="{6F2C2126-B596-DA08-266B-F85D85C79666}"/>
              </a:ext>
            </a:extLst>
          </p:cNvPr>
          <p:cNvPicPr>
            <a:picLocks noChangeAspect="1"/>
          </p:cNvPicPr>
          <p:nvPr/>
        </p:nvPicPr>
        <p:blipFill>
          <a:blip r:embed="rId3"/>
          <a:stretch>
            <a:fillRect/>
          </a:stretch>
        </p:blipFill>
        <p:spPr>
          <a:xfrm>
            <a:off x="902855" y="1788761"/>
            <a:ext cx="10374745" cy="3684569"/>
          </a:xfrm>
          <a:prstGeom prst="rect">
            <a:avLst/>
          </a:prstGeom>
        </p:spPr>
      </p:pic>
    </p:spTree>
    <p:extLst>
      <p:ext uri="{BB962C8B-B14F-4D97-AF65-F5344CB8AC3E}">
        <p14:creationId xmlns:p14="http://schemas.microsoft.com/office/powerpoint/2010/main" val="579442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5697A-5111-024C-806E-93C4941AB98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685800" y="727674"/>
            <a:ext cx="10397169" cy="445043"/>
          </a:xfrm>
          <a:prstGeom prst="rect">
            <a:avLst/>
          </a:prstGeom>
        </p:spPr>
        <p:txBody>
          <a:bodyPr lIns="91440" tIns="45720" rIns="91440" bIns="45720"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a:ea typeface="ヒラギノ角ゴ Pro W3"/>
                <a:cs typeface="Arial"/>
              </a:rPr>
              <a:t>PROJECT BUDGET</a:t>
            </a:r>
            <a:endPar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endParaRPr>
          </a:p>
        </p:txBody>
      </p:sp>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457200" y="1961002"/>
            <a:ext cx="11288109" cy="416932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endParaRPr kumimoji="0" lang="en-US" sz="2600" b="1" i="0" u="none" strike="noStrike" kern="0" cap="none" spc="0" normalizeH="0" baseline="0" noProof="0" dirty="0">
              <a:ln>
                <a:noFill/>
              </a:ln>
              <a:solidFill>
                <a:srgbClr val="EBB700"/>
              </a:solidFill>
              <a:effectLst/>
              <a:uLnTx/>
              <a:uFillTx/>
              <a:latin typeface="Arial" panose="020B0604020202020204" pitchFamily="34" charset="0"/>
              <a:ea typeface="ヒラギノ角ゴ Pro W3" charset="0"/>
              <a:cs typeface="Arial" panose="020B0604020202020204" pitchFamily="34" charset="0"/>
            </a:endParaRPr>
          </a:p>
        </p:txBody>
      </p:sp>
      <p:pic>
        <p:nvPicPr>
          <p:cNvPr id="2" name="Picture 1">
            <a:extLst>
              <a:ext uri="{FF2B5EF4-FFF2-40B4-BE49-F238E27FC236}">
                <a16:creationId xmlns:a16="http://schemas.microsoft.com/office/drawing/2014/main" id="{175F0B12-7F19-8AC5-D8FA-D7FD20D862DE}"/>
              </a:ext>
            </a:extLst>
          </p:cNvPr>
          <p:cNvPicPr>
            <a:picLocks noChangeAspect="1"/>
          </p:cNvPicPr>
          <p:nvPr/>
        </p:nvPicPr>
        <p:blipFill>
          <a:blip r:embed="rId3"/>
          <a:stretch>
            <a:fillRect/>
          </a:stretch>
        </p:blipFill>
        <p:spPr>
          <a:xfrm>
            <a:off x="228600" y="1528445"/>
            <a:ext cx="11636406" cy="4601881"/>
          </a:xfrm>
          <a:prstGeom prst="rect">
            <a:avLst/>
          </a:prstGeom>
        </p:spPr>
      </p:pic>
    </p:spTree>
    <p:extLst>
      <p:ext uri="{BB962C8B-B14F-4D97-AF65-F5344CB8AC3E}">
        <p14:creationId xmlns:p14="http://schemas.microsoft.com/office/powerpoint/2010/main" val="794776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457201" y="1961002"/>
            <a:ext cx="11079956" cy="4131950"/>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endParaRPr kumimoji="0" lang="en-US" sz="2600" b="1" i="0" u="none" strike="noStrike" kern="0" cap="none" spc="0" normalizeH="0" baseline="0" noProof="0" dirty="0">
              <a:ln>
                <a:noFill/>
              </a:ln>
              <a:solidFill>
                <a:srgbClr val="EBB700"/>
              </a:solidFill>
              <a:effectLst/>
              <a:uLnTx/>
              <a:uFillTx/>
              <a:latin typeface="Arial" panose="020B0604020202020204" pitchFamily="34" charset="0"/>
              <a:ea typeface="ヒラギノ角ゴ Pro W3" charset="0"/>
              <a:cs typeface="Arial" panose="020B0604020202020204" pitchFamily="34" charset="0"/>
            </a:endParaRPr>
          </a:p>
        </p:txBody>
      </p:sp>
      <p:pic>
        <p:nvPicPr>
          <p:cNvPr id="3" name="Picture 3" descr="A close up of a sign&#10;&#10;Description automatically generated">
            <a:extLst>
              <a:ext uri="{FF2B5EF4-FFF2-40B4-BE49-F238E27FC236}">
                <a16:creationId xmlns:a16="http://schemas.microsoft.com/office/drawing/2014/main" id="{EA767BCE-13FC-3D63-790E-11339D4C389D}"/>
              </a:ext>
            </a:extLst>
          </p:cNvPr>
          <p:cNvPicPr>
            <a:picLocks noChangeAspect="1"/>
          </p:cNvPicPr>
          <p:nvPr/>
        </p:nvPicPr>
        <p:blipFill>
          <a:blip r:embed="rId3"/>
          <a:stretch>
            <a:fillRect/>
          </a:stretch>
        </p:blipFill>
        <p:spPr>
          <a:xfrm>
            <a:off x="325582" y="1716150"/>
            <a:ext cx="11529290" cy="2328883"/>
          </a:xfrm>
          <a:prstGeom prst="rect">
            <a:avLst/>
          </a:prstGeom>
        </p:spPr>
      </p:pic>
    </p:spTree>
    <p:extLst>
      <p:ext uri="{BB962C8B-B14F-4D97-AF65-F5344CB8AC3E}">
        <p14:creationId xmlns:p14="http://schemas.microsoft.com/office/powerpoint/2010/main" val="1071214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D5697A-5111-024C-806E-93C4941AB98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5" name="Text Placeholder 18">
            <a:extLst>
              <a:ext uri="{FF2B5EF4-FFF2-40B4-BE49-F238E27FC236}">
                <a16:creationId xmlns:a16="http://schemas.microsoft.com/office/drawing/2014/main" id="{8541EB86-9526-D34E-999D-4BE3BCCA49ED}"/>
              </a:ext>
            </a:extLst>
          </p:cNvPr>
          <p:cNvSpPr txBox="1">
            <a:spLocks/>
          </p:cNvSpPr>
          <p:nvPr/>
        </p:nvSpPr>
        <p:spPr>
          <a:xfrm>
            <a:off x="685800" y="727674"/>
            <a:ext cx="1039716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0" cap="none" spc="0" normalizeH="0" baseline="0" noProof="0" dirty="0">
                <a:ln>
                  <a:noFill/>
                </a:ln>
                <a:solidFill>
                  <a:srgbClr val="FEFFFF"/>
                </a:solidFill>
                <a:effectLst/>
                <a:uLnTx/>
                <a:uFillTx/>
                <a:latin typeface="Arial" panose="020B0604020202020204" pitchFamily="34" charset="0"/>
                <a:ea typeface="ヒラギノ角ゴ Pro W3" charset="0"/>
                <a:cs typeface="Arial" panose="020B0604020202020204" pitchFamily="34" charset="0"/>
              </a:rPr>
              <a:t>APPLICANT RESOURCES &amp; INFORMATION</a:t>
            </a:r>
          </a:p>
        </p:txBody>
      </p:sp>
      <p:sp>
        <p:nvSpPr>
          <p:cNvPr id="10" name="Text Placeholder 8">
            <a:extLst>
              <a:ext uri="{FF2B5EF4-FFF2-40B4-BE49-F238E27FC236}">
                <a16:creationId xmlns:a16="http://schemas.microsoft.com/office/drawing/2014/main" id="{250FBCD1-DA7A-BE4F-84A6-5D02E057A4BD}"/>
              </a:ext>
            </a:extLst>
          </p:cNvPr>
          <p:cNvSpPr txBox="1">
            <a:spLocks/>
          </p:cNvSpPr>
          <p:nvPr/>
        </p:nvSpPr>
        <p:spPr>
          <a:xfrm>
            <a:off x="457201" y="1961002"/>
            <a:ext cx="11079956" cy="4131950"/>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600" b="0" i="0" u="none" strike="noStrike" kern="0" cap="none" spc="0" normalizeH="0" baseline="0" noProof="0" dirty="0">
                <a:ln>
                  <a:noFill/>
                </a:ln>
                <a:solidFill>
                  <a:srgbClr val="FEFFFF"/>
                </a:solidFill>
                <a:effectLst/>
                <a:uLnTx/>
                <a:uFillTx/>
                <a:latin typeface="Arial"/>
                <a:ea typeface="Arial" charset="0"/>
                <a:cs typeface="Arial"/>
              </a:rPr>
              <a:t>Grants Toolkit: </a:t>
            </a:r>
            <a:br>
              <a:rPr kumimoji="0" lang="en-US" sz="2600" b="0" i="0" u="none" strike="noStrike" kern="0" cap="none" spc="0" normalizeH="0" baseline="0" noProof="0" dirty="0">
                <a:ln>
                  <a:noFill/>
                </a:ln>
                <a:solidFill>
                  <a:srgbClr val="555659"/>
                </a:solidFill>
                <a:effectLst/>
                <a:uLnTx/>
                <a:uFillTx/>
                <a:latin typeface="Arial" charset="0"/>
                <a:ea typeface="Arial" charset="0"/>
                <a:cs typeface="Arial" charset="0"/>
              </a:rPr>
            </a:br>
            <a:r>
              <a:rPr kumimoji="0" lang="en-US" sz="2600" b="1" i="0" u="none" strike="noStrike" kern="0" cap="none" spc="0" normalizeH="0" baseline="0" noProof="0" dirty="0">
                <a:ln>
                  <a:noFill/>
                </a:ln>
                <a:solidFill>
                  <a:srgbClr val="EBB700"/>
                </a:solidFill>
                <a:effectLst/>
                <a:uLnTx/>
                <a:uFillTx/>
                <a:latin typeface="Arial"/>
                <a:ea typeface="Arial" charset="0"/>
                <a:cs typeface="Arial"/>
              </a:rPr>
              <a:t>lionsclubs.org/</a:t>
            </a:r>
            <a:r>
              <a:rPr kumimoji="0" lang="en-US" sz="2600" b="1" i="0" u="none" strike="noStrike" kern="0" cap="none" spc="0" normalizeH="0" baseline="0" noProof="0" dirty="0" err="1">
                <a:ln>
                  <a:noFill/>
                </a:ln>
                <a:solidFill>
                  <a:srgbClr val="EBB700"/>
                </a:solidFill>
                <a:effectLst/>
                <a:uLnTx/>
                <a:uFillTx/>
                <a:latin typeface="Arial"/>
                <a:ea typeface="Arial" charset="0"/>
                <a:cs typeface="Arial"/>
              </a:rPr>
              <a:t>grantstoolkit</a:t>
            </a:r>
            <a:endParaRPr kumimoji="0" lang="en-US" sz="2600" b="1" i="0" u="none" strike="noStrike" kern="0" cap="none" spc="0" normalizeH="0" baseline="0" noProof="0" dirty="0">
              <a:ln>
                <a:noFill/>
              </a:ln>
              <a:solidFill>
                <a:srgbClr val="EBB700"/>
              </a:solidFill>
              <a:effectLst/>
              <a:uLnTx/>
              <a:uFillTx/>
              <a:latin typeface="Arial"/>
              <a:ea typeface="Arial" charset="0"/>
              <a:cs typeface="Arial"/>
            </a:endParaRPr>
          </a:p>
          <a:p>
            <a:pPr marL="569908"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Grant deadlines:</a:t>
            </a:r>
            <a:b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b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October 1 </a:t>
            </a:r>
            <a:r>
              <a:rPr kumimoji="0" lang="en-US" sz="2600" b="1" i="0" u="none" strike="noStrike" kern="0" cap="none" spc="0" normalizeH="0" baseline="0" noProof="0" dirty="0">
                <a:ln>
                  <a:noFill/>
                </a:ln>
                <a:solidFill>
                  <a:srgbClr val="EBB700"/>
                </a:solidFill>
                <a:effectLst/>
                <a:uLnTx/>
                <a:uFillTx/>
                <a:latin typeface="Arial" charset="0"/>
                <a:ea typeface="Arial" charset="0"/>
                <a:cs typeface="Arial" charset="0"/>
              </a:rPr>
              <a:t>||</a:t>
            </a: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 February 1 </a:t>
            </a:r>
            <a:r>
              <a:rPr kumimoji="0" lang="en-US" sz="2600" b="1" i="0" u="none" strike="noStrike" kern="0" cap="none" spc="0" normalizeH="0" baseline="0" noProof="0" dirty="0">
                <a:ln>
                  <a:noFill/>
                </a:ln>
                <a:solidFill>
                  <a:srgbClr val="EBB700"/>
                </a:solidFill>
                <a:effectLst/>
                <a:uLnTx/>
                <a:uFillTx/>
                <a:latin typeface="Arial" charset="0"/>
                <a:ea typeface="Arial" charset="0"/>
                <a:cs typeface="Arial" charset="0"/>
              </a:rPr>
              <a:t>||</a:t>
            </a:r>
            <a:r>
              <a:rPr kumimoji="0" lang="en-US" sz="2600" b="0" i="0" u="none" strike="noStrike" kern="0" cap="none" spc="0" normalizeH="0" baseline="0" noProof="0" dirty="0">
                <a:ln>
                  <a:noFill/>
                </a:ln>
                <a:solidFill>
                  <a:srgbClr val="FEFFFF"/>
                </a:solidFill>
                <a:effectLst/>
                <a:uLnTx/>
                <a:uFillTx/>
                <a:latin typeface="Arial" charset="0"/>
                <a:ea typeface="Arial" charset="0"/>
                <a:cs typeface="Arial" charset="0"/>
              </a:rPr>
              <a:t> May 1</a:t>
            </a:r>
          </a:p>
          <a:p>
            <a:pPr marL="569595" marR="0" lvl="0" indent="-342900" algn="l" defTabSz="914400" rtl="0" eaLnBrk="1" fontAlgn="base" latinLnBrk="0" hangingPunct="1">
              <a:lnSpc>
                <a:spcPct val="100000"/>
              </a:lnSpc>
              <a:spcBef>
                <a:spcPct val="20000"/>
              </a:spcBef>
              <a:spcAft>
                <a:spcPts val="3000"/>
              </a:spcAft>
              <a:buClr>
                <a:srgbClr val="EBB700"/>
              </a:buClr>
              <a:buSzPct val="50000"/>
              <a:buFont typeface="Lucida Grande" panose="020B0600040502020204" pitchFamily="34" charset="0"/>
              <a:buChar char="▶"/>
              <a:tabLst/>
              <a:defRPr/>
            </a:pPr>
            <a:r>
              <a:rPr kumimoji="0" lang="en-US" sz="2600" b="0" i="0" u="none" strike="noStrike" kern="0" cap="none" spc="0" normalizeH="0" baseline="0" noProof="0" dirty="0">
                <a:ln>
                  <a:noFill/>
                </a:ln>
                <a:solidFill>
                  <a:srgbClr val="FEFFFF"/>
                </a:solidFill>
                <a:effectLst/>
                <a:uLnTx/>
                <a:uFillTx/>
                <a:latin typeface="Arial"/>
                <a:ea typeface="Arial" charset="0"/>
                <a:cs typeface="Arial"/>
              </a:rPr>
              <a:t>Email Global Grants:</a:t>
            </a:r>
            <a:br>
              <a:rPr kumimoji="0" lang="en-US" sz="2600" b="0" i="0" u="none" strike="noStrike" kern="0" cap="none" spc="0" normalizeH="0" baseline="0" noProof="0" dirty="0">
                <a:ln>
                  <a:noFill/>
                </a:ln>
                <a:solidFill>
                  <a:srgbClr val="555659"/>
                </a:solidFill>
                <a:effectLst/>
                <a:uLnTx/>
                <a:uFillTx/>
                <a:latin typeface="Arial" charset="0"/>
                <a:ea typeface="Arial" charset="0"/>
                <a:cs typeface="Arial" charset="0"/>
              </a:rPr>
            </a:br>
            <a:r>
              <a:rPr kumimoji="0" lang="en-US" sz="2600" b="1" i="0" u="none" strike="noStrike" kern="0" cap="none" spc="0" normalizeH="0" baseline="0" noProof="0" dirty="0">
                <a:ln>
                  <a:noFill/>
                </a:ln>
                <a:solidFill>
                  <a:srgbClr val="EBB700"/>
                </a:solidFill>
                <a:effectLst/>
                <a:uLnTx/>
                <a:uFillTx/>
                <a:latin typeface="Arial"/>
                <a:ea typeface="Arial" charset="0"/>
                <a:cs typeface="Arial"/>
              </a:rPr>
              <a:t>EUROPEGlobalGrants@lionsclubs.org</a:t>
            </a:r>
          </a:p>
        </p:txBody>
      </p:sp>
    </p:spTree>
    <p:extLst>
      <p:ext uri="{BB962C8B-B14F-4D97-AF65-F5344CB8AC3E}">
        <p14:creationId xmlns:p14="http://schemas.microsoft.com/office/powerpoint/2010/main" val="412145306"/>
      </p:ext>
    </p:extLst>
  </p:cSld>
  <p:clrMapOvr>
    <a:masterClrMapping/>
  </p:clrMapOvr>
</p:sld>
</file>

<file path=ppt/theme/theme1.xml><?xml version="1.0" encoding="utf-8"?>
<a:theme xmlns:a="http://schemas.openxmlformats.org/drawingml/2006/main" name="1_Office Theme">
  <a:themeElements>
    <a:clrScheme name="LCIF">
      <a:dk1>
        <a:srgbClr val="555659"/>
      </a:dk1>
      <a:lt1>
        <a:srgbClr val="FEFFFF"/>
      </a:lt1>
      <a:dk2>
        <a:srgbClr val="00338D"/>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1168</Words>
  <Application>Microsoft Macintosh PowerPoint</Application>
  <PresentationFormat>Widescreen</PresentationFormat>
  <Paragraphs>123</Paragraphs>
  <Slides>11</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Century Gothic</vt:lpstr>
      <vt:lpstr>Lucida Grande</vt:lpstr>
      <vt:lpstr>1_Office Theme</vt:lpstr>
      <vt:lpstr>1_Theme1</vt:lpstr>
      <vt:lpstr>Granting Success: Navigating the Application Process with Confidence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GRANTS EUROPE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Rettby</dc:creator>
  <cp:lastModifiedBy>Robert Rettby</cp:lastModifiedBy>
  <cp:revision>3</cp:revision>
  <dcterms:created xsi:type="dcterms:W3CDTF">2023-09-17T16:20:25Z</dcterms:created>
  <dcterms:modified xsi:type="dcterms:W3CDTF">2023-09-17T16:24:46Z</dcterms:modified>
</cp:coreProperties>
</file>