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79" r:id="rId2"/>
    <p:sldMasterId id="2147483795" r:id="rId3"/>
  </p:sldMasterIdLst>
  <p:notesMasterIdLst>
    <p:notesMasterId r:id="rId51"/>
  </p:notesMasterIdLst>
  <p:sldIdLst>
    <p:sldId id="1488" r:id="rId4"/>
    <p:sldId id="1546" r:id="rId5"/>
    <p:sldId id="1648" r:id="rId6"/>
    <p:sldId id="259" r:id="rId7"/>
    <p:sldId id="1473" r:id="rId8"/>
    <p:sldId id="1640" r:id="rId9"/>
    <p:sldId id="1647" r:id="rId10"/>
    <p:sldId id="1493" r:id="rId11"/>
    <p:sldId id="1489" r:id="rId12"/>
    <p:sldId id="1490" r:id="rId13"/>
    <p:sldId id="1460" r:id="rId14"/>
    <p:sldId id="1477" r:id="rId15"/>
    <p:sldId id="390" r:id="rId16"/>
    <p:sldId id="1651" r:id="rId17"/>
    <p:sldId id="1650" r:id="rId18"/>
    <p:sldId id="1510" r:id="rId19"/>
    <p:sldId id="1652" r:id="rId20"/>
    <p:sldId id="1531" r:id="rId21"/>
    <p:sldId id="1653" r:id="rId22"/>
    <p:sldId id="1654" r:id="rId23"/>
    <p:sldId id="1505" r:id="rId24"/>
    <p:sldId id="1655" r:id="rId25"/>
    <p:sldId id="1515" r:id="rId26"/>
    <p:sldId id="1656" r:id="rId27"/>
    <p:sldId id="1658" r:id="rId28"/>
    <p:sldId id="1544" r:id="rId29"/>
    <p:sldId id="1466" r:id="rId30"/>
    <p:sldId id="1439" r:id="rId31"/>
    <p:sldId id="1660" r:id="rId32"/>
    <p:sldId id="1549" r:id="rId33"/>
    <p:sldId id="1550" r:id="rId34"/>
    <p:sldId id="1659" r:id="rId35"/>
    <p:sldId id="1504" r:id="rId36"/>
    <p:sldId id="1649" r:id="rId37"/>
    <p:sldId id="1487" r:id="rId38"/>
    <p:sldId id="365" r:id="rId39"/>
    <p:sldId id="1459" r:id="rId40"/>
    <p:sldId id="373" r:id="rId41"/>
    <p:sldId id="1537" r:id="rId42"/>
    <p:sldId id="1475" r:id="rId43"/>
    <p:sldId id="1474" r:id="rId44"/>
    <p:sldId id="1538" r:id="rId45"/>
    <p:sldId id="376" r:id="rId46"/>
    <p:sldId id="375" r:id="rId47"/>
    <p:sldId id="1661" r:id="rId48"/>
    <p:sldId id="381" r:id="rId49"/>
    <p:sldId id="383"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8CBD0CC-9DFA-442E-2B04-9602FE7632B3}" name="Cassandra Rotolo" initials="CR" userId="/MIom+pV/cn3XYOs24LFuGXux15pEUTDslPcI06/mcc="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erner, Caryn" initials="LC" lastIdx="9" clrIdx="0">
    <p:extLst>
      <p:ext uri="{19B8F6BF-5375-455C-9EA6-DF929625EA0E}">
        <p15:presenceInfo xmlns:p15="http://schemas.microsoft.com/office/powerpoint/2012/main" userId="S::clerner@lionsclubs.org::9adff42e-bc91-41c4-9a17-e29a396e89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383"/>
    <a:srgbClr val="000000"/>
    <a:srgbClr val="00AB68"/>
    <a:srgbClr val="EBB700"/>
    <a:srgbClr val="407CCA"/>
    <a:srgbClr val="0D22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DBA9E1-BD50-422F-A659-A5F76478B7F9}" v="7" dt="2021-09-20T14:35:05.610"/>
    <p1510:client id="{24B7DA1D-828B-4264-8F18-7A7E7DE13309}" v="3" dt="2021-08-04T19:21:58.6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154"/>
    <p:restoredTop sz="58239" autoAdjust="0"/>
  </p:normalViewPr>
  <p:slideViewPr>
    <p:cSldViewPr snapToGrid="0" snapToObjects="1">
      <p:cViewPr varScale="1">
        <p:scale>
          <a:sx n="68" d="100"/>
          <a:sy n="68" d="100"/>
        </p:scale>
        <p:origin x="3232" y="200"/>
      </p:cViewPr>
      <p:guideLst/>
    </p:cSldViewPr>
  </p:slideViewPr>
  <p:notesTextViewPr>
    <p:cViewPr>
      <p:scale>
        <a:sx n="1" d="1"/>
        <a:sy n="1" d="1"/>
      </p:scale>
      <p:origin x="0" y="0"/>
    </p:cViewPr>
  </p:notesTextViewPr>
  <p:sorterViewPr>
    <p:cViewPr>
      <p:scale>
        <a:sx n="138" d="100"/>
        <a:sy n="138"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microsoft.com/office/2018/10/relationships/authors" Target="author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microsoft.com/office/2016/11/relationships/changesInfo" Target="changesInfos/changesInfo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ra Lebeck" userId="/9HNBUEcBCmJHqE1+RLg/ILRspxYU91pHP1coZ2lb3Y=" providerId="None" clId="Web-{24B7DA1D-828B-4264-8F18-7A7E7DE13309}"/>
    <pc:docChg chg="addSld modSld sldOrd modSection">
      <pc:chgData name="Lara Lebeck" userId="/9HNBUEcBCmJHqE1+RLg/ILRspxYU91pHP1coZ2lb3Y=" providerId="None" clId="Web-{24B7DA1D-828B-4264-8F18-7A7E7DE13309}" dt="2021-08-04T19:21:58.692" v="2"/>
      <pc:docMkLst>
        <pc:docMk/>
      </pc:docMkLst>
      <pc:sldChg chg="delSp delAnim">
        <pc:chgData name="Lara Lebeck" userId="/9HNBUEcBCmJHqE1+RLg/ILRspxYU91pHP1coZ2lb3Y=" providerId="None" clId="Web-{24B7DA1D-828B-4264-8F18-7A7E7DE13309}" dt="2021-08-04T19:21:58.692" v="2"/>
        <pc:sldMkLst>
          <pc:docMk/>
          <pc:sldMk cId="1264653206" sldId="373"/>
        </pc:sldMkLst>
        <pc:spChg chg="del">
          <ac:chgData name="Lara Lebeck" userId="/9HNBUEcBCmJHqE1+RLg/ILRspxYU91pHP1coZ2lb3Y=" providerId="None" clId="Web-{24B7DA1D-828B-4264-8F18-7A7E7DE13309}" dt="2021-08-04T19:21:58.692" v="2"/>
          <ac:spMkLst>
            <pc:docMk/>
            <pc:sldMk cId="1264653206" sldId="373"/>
            <ac:spMk id="74" creationId="{FE23E84D-1CD2-7E42-87D8-5872F69F6F8C}"/>
          </ac:spMkLst>
        </pc:spChg>
      </pc:sldChg>
      <pc:sldChg chg="add ord replId">
        <pc:chgData name="Lara Lebeck" userId="/9HNBUEcBCmJHqE1+RLg/ILRspxYU91pHP1coZ2lb3Y=" providerId="None" clId="Web-{24B7DA1D-828B-4264-8F18-7A7E7DE13309}" dt="2021-08-04T19:21:12.222" v="1"/>
        <pc:sldMkLst>
          <pc:docMk/>
          <pc:sldMk cId="2486293987" sldId="1545"/>
        </pc:sldMkLst>
      </pc:sldChg>
    </pc:docChg>
  </pc:docChgLst>
  <pc:docChgLst>
    <pc:chgData name="Lara Lebeck" clId="Web-{0BDBA9E1-BD50-422F-A659-A5F76478B7F9}"/>
    <pc:docChg chg="modSld">
      <pc:chgData name="Lara Lebeck" userId="" providerId="" clId="Web-{0BDBA9E1-BD50-422F-A659-A5F76478B7F9}" dt="2021-09-20T14:35:04.954" v="2" actId="20577"/>
      <pc:docMkLst>
        <pc:docMk/>
      </pc:docMkLst>
      <pc:sldChg chg="modSp">
        <pc:chgData name="Lara Lebeck" userId="" providerId="" clId="Web-{0BDBA9E1-BD50-422F-A659-A5F76478B7F9}" dt="2021-09-20T14:35:04.954" v="2" actId="20577"/>
        <pc:sldMkLst>
          <pc:docMk/>
          <pc:sldMk cId="3023546069" sldId="1461"/>
        </pc:sldMkLst>
        <pc:spChg chg="mod">
          <ac:chgData name="Lara Lebeck" userId="" providerId="" clId="Web-{0BDBA9E1-BD50-422F-A659-A5F76478B7F9}" dt="2021-09-20T14:35:04.954" v="2" actId="20577"/>
          <ac:spMkLst>
            <pc:docMk/>
            <pc:sldMk cId="3023546069" sldId="1461"/>
            <ac:spMk id="6" creationId="{4A2755F2-0D7E-2F43-BECC-6E250180995B}"/>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Column1 </c:v>
                </c:pt>
              </c:strCache>
            </c:strRef>
          </c:tx>
          <c:spPr>
            <a:solidFill>
              <a:schemeClr val="accent4"/>
            </a:solidFill>
            <a:ln>
              <a:noFill/>
            </a:ln>
            <a:effectLst/>
          </c:spPr>
          <c:invertIfNegative val="0"/>
          <c:dPt>
            <c:idx val="0"/>
            <c:invertIfNegative val="0"/>
            <c:bubble3D val="0"/>
            <c:spPr>
              <a:solidFill>
                <a:schemeClr val="accent5"/>
              </a:solidFill>
              <a:ln>
                <a:noFill/>
              </a:ln>
              <a:effectLst/>
            </c:spPr>
            <c:extLst>
              <c:ext xmlns:c16="http://schemas.microsoft.com/office/drawing/2014/chart" uri="{C3380CC4-5D6E-409C-BE32-E72D297353CC}">
                <c16:uniqueId val="{00000009-955E-E046-9C74-F85983C7E429}"/>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8-955E-E046-9C74-F85983C7E429}"/>
              </c:ext>
            </c:extLst>
          </c:dPt>
          <c:dPt>
            <c:idx val="2"/>
            <c:invertIfNegative val="0"/>
            <c:bubble3D val="0"/>
            <c:spPr>
              <a:solidFill>
                <a:schemeClr val="accent6"/>
              </a:solidFill>
              <a:ln>
                <a:noFill/>
              </a:ln>
              <a:effectLst/>
            </c:spPr>
            <c:extLst>
              <c:ext xmlns:c16="http://schemas.microsoft.com/office/drawing/2014/chart" uri="{C3380CC4-5D6E-409C-BE32-E72D297353CC}">
                <c16:uniqueId val="{00000007-955E-E046-9C74-F85983C7E429}"/>
              </c:ext>
            </c:extLst>
          </c:dPt>
          <c:dPt>
            <c:idx val="3"/>
            <c:invertIfNegative val="0"/>
            <c:bubble3D val="0"/>
            <c:spPr>
              <a:solidFill>
                <a:schemeClr val="accent3"/>
              </a:solidFill>
              <a:ln>
                <a:noFill/>
              </a:ln>
              <a:effectLst/>
            </c:spPr>
            <c:extLst>
              <c:ext xmlns:c16="http://schemas.microsoft.com/office/drawing/2014/chart" uri="{C3380CC4-5D6E-409C-BE32-E72D297353CC}">
                <c16:uniqueId val="{00000006-955E-E046-9C74-F85983C7E429}"/>
              </c:ext>
            </c:extLst>
          </c:dPt>
          <c:dPt>
            <c:idx val="4"/>
            <c:invertIfNegative val="0"/>
            <c:bubble3D val="0"/>
            <c:spPr>
              <a:solidFill>
                <a:srgbClr val="009383"/>
              </a:solidFill>
              <a:ln>
                <a:noFill/>
              </a:ln>
              <a:effectLst/>
            </c:spPr>
            <c:extLst>
              <c:ext xmlns:c16="http://schemas.microsoft.com/office/drawing/2014/chart" uri="{C3380CC4-5D6E-409C-BE32-E72D297353CC}">
                <c16:uniqueId val="{0000000A-955E-E046-9C74-F85983C7E429}"/>
              </c:ext>
            </c:extLst>
          </c:dPt>
          <c:dPt>
            <c:idx val="5"/>
            <c:invertIfNegative val="0"/>
            <c:bubble3D val="0"/>
            <c:spPr>
              <a:solidFill>
                <a:schemeClr val="tx2"/>
              </a:solidFill>
              <a:ln>
                <a:noFill/>
              </a:ln>
              <a:effectLst/>
            </c:spPr>
            <c:extLst>
              <c:ext xmlns:c16="http://schemas.microsoft.com/office/drawing/2014/chart" uri="{C3380CC4-5D6E-409C-BE32-E72D297353CC}">
                <c16:uniqueId val="{00000005-955E-E046-9C74-F85983C7E429}"/>
              </c:ext>
            </c:extLst>
          </c:dPt>
          <c:dPt>
            <c:idx val="7"/>
            <c:invertIfNegative val="0"/>
            <c:bubble3D val="0"/>
            <c:spPr>
              <a:solidFill>
                <a:schemeClr val="accent6">
                  <a:lumMod val="75000"/>
                </a:schemeClr>
              </a:solidFill>
              <a:ln>
                <a:noFill/>
              </a:ln>
              <a:effectLst/>
            </c:spPr>
            <c:extLst>
              <c:ext xmlns:c16="http://schemas.microsoft.com/office/drawing/2014/chart" uri="{C3380CC4-5D6E-409C-BE32-E72D297353CC}">
                <c16:uniqueId val="{0000000D-9505-7F4F-BC77-F535A3A3CFD1}"/>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CH"/>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Environment</c:v>
                </c:pt>
                <c:pt idx="1">
                  <c:v>Childhood Cancer</c:v>
                </c:pt>
                <c:pt idx="2">
                  <c:v>Hunger</c:v>
                </c:pt>
                <c:pt idx="3">
                  <c:v>Diabetes</c:v>
                </c:pt>
                <c:pt idx="4">
                  <c:v>Youth</c:v>
                </c:pt>
                <c:pt idx="5">
                  <c:v>Disaster Relief</c:v>
                </c:pt>
                <c:pt idx="6">
                  <c:v>Vision</c:v>
                </c:pt>
                <c:pt idx="7">
                  <c:v>Humanitarian Efforts</c:v>
                </c:pt>
              </c:strCache>
            </c:strRef>
          </c:cat>
          <c:val>
            <c:numRef>
              <c:f>Sheet1!$B$2:$B$9</c:f>
              <c:numCache>
                <c:formatCode>_("$"* #,##0_);_("$"* \(#,##0\);_("$"* "-"??_);_(@_)</c:formatCode>
                <c:ptCount val="8"/>
                <c:pt idx="0">
                  <c:v>171691</c:v>
                </c:pt>
                <c:pt idx="1">
                  <c:v>1846340</c:v>
                </c:pt>
                <c:pt idx="2">
                  <c:v>1964421</c:v>
                </c:pt>
                <c:pt idx="3">
                  <c:v>2160922</c:v>
                </c:pt>
                <c:pt idx="4">
                  <c:v>3818460</c:v>
                </c:pt>
                <c:pt idx="5">
                  <c:v>5364437</c:v>
                </c:pt>
                <c:pt idx="6">
                  <c:v>8418234</c:v>
                </c:pt>
                <c:pt idx="7">
                  <c:v>10356990</c:v>
                </c:pt>
              </c:numCache>
            </c:numRef>
          </c:val>
          <c:extLst>
            <c:ext xmlns:c16="http://schemas.microsoft.com/office/drawing/2014/chart" uri="{C3380CC4-5D6E-409C-BE32-E72D297353CC}">
              <c16:uniqueId val="{00000000-955E-E046-9C74-F85983C7E429}"/>
            </c:ext>
          </c:extLst>
        </c:ser>
        <c:dLbls>
          <c:showLegendKey val="0"/>
          <c:showVal val="0"/>
          <c:showCatName val="0"/>
          <c:showSerName val="0"/>
          <c:showPercent val="0"/>
          <c:showBubbleSize val="0"/>
        </c:dLbls>
        <c:gapWidth val="45"/>
        <c:axId val="669462719"/>
        <c:axId val="669124943"/>
      </c:barChart>
      <c:catAx>
        <c:axId val="66946271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n-CH"/>
          </a:p>
        </c:txPr>
        <c:crossAx val="669124943"/>
        <c:crosses val="autoZero"/>
        <c:auto val="1"/>
        <c:lblAlgn val="ctr"/>
        <c:lblOffset val="100"/>
        <c:noMultiLvlLbl val="0"/>
      </c:catAx>
      <c:valAx>
        <c:axId val="669124943"/>
        <c:scaling>
          <c:orientation val="minMax"/>
        </c:scaling>
        <c:delete val="1"/>
        <c:axPos val="b"/>
        <c:majorGridlines>
          <c:spPr>
            <a:ln w="9525" cap="flat" cmpd="sng" algn="ctr">
              <a:noFill/>
              <a:round/>
            </a:ln>
            <a:effectLst/>
          </c:spPr>
        </c:majorGridlines>
        <c:numFmt formatCode="_(&quot;$&quot;* #,##0_);_(&quot;$&quot;* \(#,##0\);_(&quot;$&quot;* &quot;-&quot;??_);_(@_)" sourceLinked="1"/>
        <c:majorTickMark val="none"/>
        <c:minorTickMark val="none"/>
        <c:tickLblPos val="nextTo"/>
        <c:crossAx val="66946271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CH"/>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 Fundraising to Date </c:v>
                </c:pt>
              </c:strCache>
            </c:strRef>
          </c:tx>
          <c:spPr>
            <a:solidFill>
              <a:schemeClr val="accent2"/>
            </a:solidFill>
            <a:ln>
              <a:noFill/>
            </a:ln>
            <a:effectLst/>
          </c:spPr>
          <c:invertIfNegative val="0"/>
          <c:dLbls>
            <c:dLbl>
              <c:idx val="0"/>
              <c:tx>
                <c:rich>
                  <a:bodyPr/>
                  <a:lstStyle/>
                  <a:p>
                    <a:fld id="{A475AA88-989A-8445-8A75-F59FFF390EE6}" type="CELLRANGE">
                      <a:rPr lang="en-US"/>
                      <a:pPr/>
                      <a:t>[CELLRANGE]</a:t>
                    </a:fld>
                    <a:endParaRPr lang="en-US" baseline="0"/>
                  </a:p>
                  <a:p>
                    <a:fld id="{E8FF9EDC-2C20-5D40-8B74-A077E0CF5950}" type="VALUE">
                      <a:rPr lang="en-US"/>
                      <a:pPr/>
                      <a:t>[VALUE]</a:t>
                    </a:fld>
                    <a:endParaRPr lang="en-CH"/>
                  </a:p>
                </c:rich>
              </c:tx>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E-5EE6-DA4E-BBF6-37E2247E7FE9}"/>
                </c:ext>
              </c:extLst>
            </c:dLbl>
            <c:dLbl>
              <c:idx val="1"/>
              <c:tx>
                <c:rich>
                  <a:bodyPr/>
                  <a:lstStyle/>
                  <a:p>
                    <a:fld id="{98E5BDC6-CB6E-794B-8922-8E4989D34B1D}" type="CELLRANGE">
                      <a:rPr lang="en-US"/>
                      <a:pPr/>
                      <a:t>[CELLRANGE]</a:t>
                    </a:fld>
                    <a:endParaRPr lang="en-US" baseline="0"/>
                  </a:p>
                  <a:p>
                    <a:fld id="{1CA2AB2A-D6E2-7542-9CF7-815D6CC876B3}" type="VALUE">
                      <a:rPr lang="en-US"/>
                      <a:pPr/>
                      <a:t>[VALUE]</a:t>
                    </a:fld>
                    <a:endParaRPr lang="en-CH"/>
                  </a:p>
                </c:rich>
              </c:tx>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0-5EE6-DA4E-BBF6-37E2247E7FE9}"/>
                </c:ext>
              </c:extLst>
            </c:dLbl>
            <c:spPr>
              <a:solidFill>
                <a:schemeClr val="accent2">
                  <a:lumMod val="20000"/>
                  <a:lumOff val="80000"/>
                  <a:alpha val="37000"/>
                </a:schemeClr>
              </a:solid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accent1"/>
                    </a:solidFill>
                    <a:latin typeface="+mn-lt"/>
                    <a:ea typeface="+mn-ea"/>
                    <a:cs typeface="+mn-cs"/>
                  </a:defRPr>
                </a:pPr>
                <a:endParaRPr lang="en-CH"/>
              </a:p>
            </c:txPr>
            <c:showLegendKey val="0"/>
            <c:showVal val="1"/>
            <c:showCatName val="0"/>
            <c:showSerName val="0"/>
            <c:showPercent val="0"/>
            <c:showBubbleSize val="0"/>
            <c:separator>
</c:separator>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CA IV</c:v>
                </c:pt>
                <c:pt idx="1">
                  <c:v>WORLDWIDE</c:v>
                </c:pt>
              </c:strCache>
            </c:strRef>
          </c:cat>
          <c:val>
            <c:numRef>
              <c:f>Sheet1!$B$2:$B$3</c:f>
              <c:numCache>
                <c:formatCode>_("$"* #,##0_);_("$"* \(#,##0\);_("$"* "-"??_);_(@_)</c:formatCode>
                <c:ptCount val="2"/>
                <c:pt idx="0">
                  <c:v>25049545</c:v>
                </c:pt>
                <c:pt idx="1">
                  <c:v>227730527</c:v>
                </c:pt>
              </c:numCache>
            </c:numRef>
          </c:val>
          <c:extLst>
            <c:ext xmlns:c15="http://schemas.microsoft.com/office/drawing/2012/chart" uri="{02D57815-91ED-43cb-92C2-25804820EDAC}">
              <c15:datalabelsRange>
                <c15:f>Sheet1!$D$2:$D$3</c15:f>
                <c15:dlblRangeCache>
                  <c:ptCount val="2"/>
                  <c:pt idx="0">
                    <c:v>51%</c:v>
                  </c:pt>
                  <c:pt idx="1">
                    <c:v>76%</c:v>
                  </c:pt>
                </c15:dlblRangeCache>
              </c15:datalabelsRange>
            </c:ext>
            <c:ext xmlns:c16="http://schemas.microsoft.com/office/drawing/2014/chart" uri="{C3380CC4-5D6E-409C-BE32-E72D297353CC}">
              <c16:uniqueId val="{00000000-5EE6-DA4E-BBF6-37E2247E7FE9}"/>
            </c:ext>
          </c:extLst>
        </c:ser>
        <c:ser>
          <c:idx val="1"/>
          <c:order val="1"/>
          <c:tx>
            <c:strRef>
              <c:f>Sheet1!$C$1</c:f>
              <c:strCache>
                <c:ptCount val="1"/>
                <c:pt idx="0">
                  <c:v> Remaining to Goal </c:v>
                </c:pt>
              </c:strCache>
            </c:strRef>
          </c:tx>
          <c:spPr>
            <a:pattFill prst="wdUpDiag">
              <a:fgClr>
                <a:schemeClr val="accent1">
                  <a:lumMod val="25000"/>
                  <a:lumOff val="75000"/>
                </a:schemeClr>
              </a:fgClr>
              <a:bgClr>
                <a:schemeClr val="accent1"/>
              </a:bgClr>
            </a:pattFill>
            <a:ln>
              <a:noFill/>
            </a:ln>
            <a:effectLst/>
          </c:spPr>
          <c:invertIfNegative val="0"/>
          <c:dPt>
            <c:idx val="0"/>
            <c:invertIfNegative val="0"/>
            <c:bubble3D val="0"/>
            <c:spPr>
              <a:pattFill prst="narHorz">
                <a:fgClr>
                  <a:schemeClr val="accent1">
                    <a:lumMod val="25000"/>
                    <a:lumOff val="75000"/>
                  </a:schemeClr>
                </a:fgClr>
                <a:bgClr>
                  <a:schemeClr val="accent1"/>
                </a:bgClr>
              </a:pattFill>
              <a:ln>
                <a:noFill/>
              </a:ln>
              <a:effectLst/>
            </c:spPr>
            <c:extLst>
              <c:ext xmlns:c16="http://schemas.microsoft.com/office/drawing/2014/chart" uri="{C3380CC4-5D6E-409C-BE32-E72D297353CC}">
                <c16:uniqueId val="{00000008-5EE6-DA4E-BBF6-37E2247E7FE9}"/>
              </c:ext>
            </c:extLst>
          </c:dPt>
          <c:dPt>
            <c:idx val="1"/>
            <c:invertIfNegative val="0"/>
            <c:bubble3D val="0"/>
            <c:spPr>
              <a:pattFill prst="narHorz">
                <a:fgClr>
                  <a:schemeClr val="accent1">
                    <a:lumMod val="25000"/>
                    <a:lumOff val="75000"/>
                  </a:schemeClr>
                </a:fgClr>
                <a:bgClr>
                  <a:schemeClr val="accent1"/>
                </a:bgClr>
              </a:pattFill>
              <a:ln>
                <a:noFill/>
              </a:ln>
              <a:effectLst/>
            </c:spPr>
            <c:extLst>
              <c:ext xmlns:c16="http://schemas.microsoft.com/office/drawing/2014/chart" uri="{C3380CC4-5D6E-409C-BE32-E72D297353CC}">
                <c16:uniqueId val="{00000007-5EE6-DA4E-BBF6-37E2247E7FE9}"/>
              </c:ext>
            </c:extLst>
          </c:dPt>
          <c:dLbls>
            <c:dLbl>
              <c:idx val="0"/>
              <c:tx>
                <c:rich>
                  <a:bodyPr/>
                  <a:lstStyle/>
                  <a:p>
                    <a:fld id="{8BFAAC8E-E650-DA48-AC2D-5BFBAE0ED7CD}" type="CELLRANGE">
                      <a:rPr lang="en-US"/>
                      <a:pPr/>
                      <a:t>[CELLRANGE]</a:t>
                    </a:fld>
                    <a:endParaRPr lang="en-US" baseline="0"/>
                  </a:p>
                  <a:p>
                    <a:fld id="{3DCA28D2-F0A3-8449-8624-E3E48C31FFA2}" type="VALUE">
                      <a:rPr lang="en-US"/>
                      <a:pPr/>
                      <a:t>[VALUE]</a:t>
                    </a:fld>
                    <a:endParaRPr lang="en-CH"/>
                  </a:p>
                </c:rich>
              </c:tx>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8-5EE6-DA4E-BBF6-37E2247E7FE9}"/>
                </c:ext>
              </c:extLst>
            </c:dLbl>
            <c:dLbl>
              <c:idx val="1"/>
              <c:tx>
                <c:rich>
                  <a:bodyPr/>
                  <a:lstStyle/>
                  <a:p>
                    <a:fld id="{4D613D83-09DD-8A44-B544-6C1F0199D5C1}" type="CELLRANGE">
                      <a:rPr lang="en-US"/>
                      <a:pPr/>
                      <a:t>[CELLRANGE]</a:t>
                    </a:fld>
                    <a:endParaRPr lang="en-US" baseline="0"/>
                  </a:p>
                  <a:p>
                    <a:fld id="{84234D18-3DF3-1148-9381-CE62E39EE497}" type="VALUE">
                      <a:rPr lang="en-US"/>
                      <a:pPr/>
                      <a:t>[VALUE]</a:t>
                    </a:fld>
                    <a:endParaRPr lang="en-CH"/>
                  </a:p>
                </c:rich>
              </c:tx>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7-5EE6-DA4E-BBF6-37E2247E7FE9}"/>
                </c:ext>
              </c:extLst>
            </c:dLbl>
            <c:spPr>
              <a:solidFill>
                <a:schemeClr val="accent1">
                  <a:alpha val="77000"/>
                </a:schemeClr>
              </a:solid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CH"/>
              </a:p>
            </c:txPr>
            <c:showLegendKey val="0"/>
            <c:showVal val="1"/>
            <c:showCatName val="0"/>
            <c:showSerName val="0"/>
            <c:showPercent val="0"/>
            <c:showBubbleSize val="0"/>
            <c:separator>
</c:separator>
            <c:showLeaderLines val="0"/>
            <c:extLst>
              <c:ext xmlns:c15="http://schemas.microsoft.com/office/drawing/2012/chart" uri="{CE6537A1-D6FC-4f65-9D91-7224C49458BB}">
                <c15:showDataLabelsRange val="1"/>
                <c15:showLeaderLines val="0"/>
              </c:ext>
            </c:extLst>
          </c:dLbls>
          <c:cat>
            <c:strRef>
              <c:f>Sheet1!$A$2:$A$3</c:f>
              <c:strCache>
                <c:ptCount val="2"/>
                <c:pt idx="0">
                  <c:v>CA IV</c:v>
                </c:pt>
                <c:pt idx="1">
                  <c:v>WORLDWIDE</c:v>
                </c:pt>
              </c:strCache>
            </c:strRef>
          </c:cat>
          <c:val>
            <c:numRef>
              <c:f>Sheet1!$C$2:$C$3</c:f>
              <c:numCache>
                <c:formatCode>_("$"* #,##0_);_("$"* \(#,##0\);_("$"* "-"??_);_(@_)</c:formatCode>
                <c:ptCount val="2"/>
                <c:pt idx="0">
                  <c:v>24725930</c:v>
                </c:pt>
                <c:pt idx="1">
                  <c:v>72269473</c:v>
                </c:pt>
              </c:numCache>
            </c:numRef>
          </c:val>
          <c:extLst>
            <c:ext xmlns:c15="http://schemas.microsoft.com/office/drawing/2012/chart" uri="{02D57815-91ED-43cb-92C2-25804820EDAC}">
              <c15:datalabelsRange>
                <c15:f>Sheet1!$E$2:$E$3</c15:f>
                <c15:dlblRangeCache>
                  <c:ptCount val="2"/>
                  <c:pt idx="0">
                    <c:v>49%</c:v>
                  </c:pt>
                  <c:pt idx="1">
                    <c:v>24%</c:v>
                  </c:pt>
                </c15:dlblRangeCache>
              </c15:datalabelsRange>
            </c:ext>
            <c:ext xmlns:c16="http://schemas.microsoft.com/office/drawing/2014/chart" uri="{C3380CC4-5D6E-409C-BE32-E72D297353CC}">
              <c16:uniqueId val="{00000001-5EE6-DA4E-BBF6-37E2247E7FE9}"/>
            </c:ext>
          </c:extLst>
        </c:ser>
        <c:ser>
          <c:idx val="2"/>
          <c:order val="2"/>
          <c:tx>
            <c:strRef>
              <c:f>Sheet1!$D$1</c:f>
              <c:strCache>
                <c:ptCount val="1"/>
                <c:pt idx="0">
                  <c:v>Percent to goal</c:v>
                </c:pt>
              </c:strCache>
            </c:strRef>
          </c:tx>
          <c:spPr>
            <a:solidFill>
              <a:schemeClr val="accent3"/>
            </a:solidFill>
            <a:ln>
              <a:noFill/>
            </a:ln>
            <a:effectLst/>
          </c:spPr>
          <c:invertIfNegative val="0"/>
          <c:cat>
            <c:strRef>
              <c:f>Sheet1!$A$2:$A$3</c:f>
              <c:strCache>
                <c:ptCount val="2"/>
                <c:pt idx="0">
                  <c:v>CA IV</c:v>
                </c:pt>
                <c:pt idx="1">
                  <c:v>WORLDWIDE</c:v>
                </c:pt>
              </c:strCache>
            </c:strRef>
          </c:cat>
          <c:val>
            <c:numRef>
              <c:f>Sheet1!$D$2:$D$3</c:f>
              <c:numCache>
                <c:formatCode>0%</c:formatCode>
                <c:ptCount val="2"/>
                <c:pt idx="0">
                  <c:v>0.51</c:v>
                </c:pt>
                <c:pt idx="1">
                  <c:v>0.76</c:v>
                </c:pt>
              </c:numCache>
            </c:numRef>
          </c:val>
          <c:extLst>
            <c:ext xmlns:c16="http://schemas.microsoft.com/office/drawing/2014/chart" uri="{C3380CC4-5D6E-409C-BE32-E72D297353CC}">
              <c16:uniqueId val="{00000009-5EE6-DA4E-BBF6-37E2247E7FE9}"/>
            </c:ext>
          </c:extLst>
        </c:ser>
        <c:ser>
          <c:idx val="3"/>
          <c:order val="3"/>
          <c:tx>
            <c:strRef>
              <c:f>Sheet1!$E$1</c:f>
              <c:strCache>
                <c:ptCount val="1"/>
                <c:pt idx="0">
                  <c:v>Percent Remaining</c:v>
                </c:pt>
              </c:strCache>
            </c:strRef>
          </c:tx>
          <c:spPr>
            <a:solidFill>
              <a:schemeClr val="accent4"/>
            </a:solidFill>
            <a:ln>
              <a:noFill/>
            </a:ln>
            <a:effectLst/>
          </c:spPr>
          <c:invertIfNegative val="0"/>
          <c:cat>
            <c:strRef>
              <c:f>Sheet1!$A$2:$A$3</c:f>
              <c:strCache>
                <c:ptCount val="2"/>
                <c:pt idx="0">
                  <c:v>CA IV</c:v>
                </c:pt>
                <c:pt idx="1">
                  <c:v>WORLDWIDE</c:v>
                </c:pt>
              </c:strCache>
            </c:strRef>
          </c:cat>
          <c:val>
            <c:numRef>
              <c:f>Sheet1!$E$2:$E$3</c:f>
              <c:numCache>
                <c:formatCode>0%</c:formatCode>
                <c:ptCount val="2"/>
                <c:pt idx="0">
                  <c:v>0.49</c:v>
                </c:pt>
                <c:pt idx="1">
                  <c:v>0.24</c:v>
                </c:pt>
              </c:numCache>
            </c:numRef>
          </c:val>
          <c:extLst>
            <c:ext xmlns:c16="http://schemas.microsoft.com/office/drawing/2014/chart" uri="{C3380CC4-5D6E-409C-BE32-E72D297353CC}">
              <c16:uniqueId val="{0000000F-5EE6-DA4E-BBF6-37E2247E7FE9}"/>
            </c:ext>
          </c:extLst>
        </c:ser>
        <c:dLbls>
          <c:showLegendKey val="0"/>
          <c:showVal val="0"/>
          <c:showCatName val="0"/>
          <c:showSerName val="0"/>
          <c:showPercent val="0"/>
          <c:showBubbleSize val="0"/>
        </c:dLbls>
        <c:gapWidth val="82"/>
        <c:overlap val="100"/>
        <c:axId val="649123599"/>
        <c:axId val="649125247"/>
      </c:barChart>
      <c:catAx>
        <c:axId val="64912359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CH"/>
          </a:p>
        </c:txPr>
        <c:crossAx val="649125247"/>
        <c:crosses val="autoZero"/>
        <c:auto val="1"/>
        <c:lblAlgn val="ctr"/>
        <c:lblOffset val="100"/>
        <c:noMultiLvlLbl val="0"/>
      </c:catAx>
      <c:valAx>
        <c:axId val="649125247"/>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CH"/>
          </a:p>
        </c:txPr>
        <c:crossAx val="649123599"/>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CH"/>
          </a:p>
        </c:txPr>
      </c:legendEntry>
      <c:legendEntry>
        <c:idx val="1"/>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CH"/>
          </a:p>
        </c:txPr>
      </c:legendEntry>
      <c:legendEntry>
        <c:idx val="2"/>
        <c:delete val="1"/>
      </c:legendEntry>
      <c:legendEntry>
        <c:idx val="3"/>
        <c:delete val="1"/>
      </c:legendEntry>
      <c:layout>
        <c:manualLayout>
          <c:xMode val="edge"/>
          <c:yMode val="edge"/>
          <c:x val="0.2164123709565072"/>
          <c:y val="0.94122537604378131"/>
          <c:w val="0.56397332236455522"/>
          <c:h val="5.877471965864086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CH"/>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CH"/>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F3CB4F-A176-2C43-99AA-7687642B8183}" type="datetimeFigureOut">
              <a:rPr lang="en-US" smtClean="0"/>
              <a:t>12/2/21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E45CF7-7425-FD40-8218-CC60E76BE5A1}" type="slidenum">
              <a:rPr lang="en-US" smtClean="0"/>
              <a:t>‹#›</a:t>
            </a:fld>
            <a:endParaRPr lang="en-US"/>
          </a:p>
        </p:txBody>
      </p:sp>
    </p:spTree>
    <p:extLst>
      <p:ext uri="{BB962C8B-B14F-4D97-AF65-F5344CB8AC3E}">
        <p14:creationId xmlns:p14="http://schemas.microsoft.com/office/powerpoint/2010/main" val="3429589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Hello! Thank you for inviting me to join you today for the Europa Forum. And thank you for serving your communities and supporting Lions Clubs International Foundation, or LCIF – OUR foundation. As most of you know, (introduce self)</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First, I would like to introduce a special message from LCIF Chairperson Dr. Jung-Yul Choi who unfortunately could not be here today due to the COVID-19 travel restrictions in Korea. </a:t>
            </a:r>
          </a:p>
          <a:p>
            <a:r>
              <a:rPr lang="en-US" i="1" baseline="0" dirty="0"/>
              <a:t>(next slide)</a:t>
            </a:r>
            <a:endParaRPr lang="en-US" i="1" dirty="0"/>
          </a:p>
          <a:p>
            <a:endParaRPr lang="en-US" dirty="0"/>
          </a:p>
        </p:txBody>
      </p:sp>
      <p:sp>
        <p:nvSpPr>
          <p:cNvPr id="4" name="Slide Number Placeholder 3"/>
          <p:cNvSpPr>
            <a:spLocks noGrp="1"/>
          </p:cNvSpPr>
          <p:nvPr>
            <p:ph type="sldNum" sz="quarter" idx="5"/>
          </p:nvPr>
        </p:nvSpPr>
        <p:spPr/>
        <p:txBody>
          <a:bodyPr/>
          <a:lstStyle/>
          <a:p>
            <a:fld id="{9AE45CF7-7425-FD40-8218-CC60E76BE5A1}" type="slidenum">
              <a:rPr lang="en-US" smtClean="0"/>
              <a:t>1</a:t>
            </a:fld>
            <a:endParaRPr lang="en-US"/>
          </a:p>
        </p:txBody>
      </p:sp>
    </p:spTree>
    <p:extLst>
      <p:ext uri="{BB962C8B-B14F-4D97-AF65-F5344CB8AC3E}">
        <p14:creationId xmlns:p14="http://schemas.microsoft.com/office/powerpoint/2010/main" val="20365127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we say, where there is a need, there is a Lion. There is also LCIF, which offers a wide variety of grant programs to help you serve your community’s needs and the needs of communities around the world. </a:t>
            </a: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70F1C-6A58-4466-8084-1EDED8104B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17917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ＭＳ Ｐゴシック" pitchFamily="34" charset="-128"/>
                <a:cs typeface="Arial" charset="0"/>
              </a:rPr>
              <a:t>Let’s look at each specific grant program to see how they meet the needs of communities.</a:t>
            </a:r>
          </a:p>
          <a:p>
            <a:endParaRPr lang="en-US" dirty="0">
              <a:ea typeface="ＭＳ Ｐゴシック" pitchFamily="34" charset="-128"/>
              <a:cs typeface="Arial" charset="0"/>
            </a:endParaRPr>
          </a:p>
          <a:p>
            <a:r>
              <a:rPr lang="en-US" dirty="0">
                <a:ea typeface="ＭＳ Ｐゴシック" pitchFamily="34" charset="-128"/>
                <a:cs typeface="Arial" charset="0"/>
              </a:rPr>
              <a:t>Matching grants are the most popular and can funds a variety of Lions-initiated projects addressing critical human and social needs. This includes funding construction and equipment costs for projects serving large and vulnerable populations.</a:t>
            </a:r>
          </a:p>
          <a:p>
            <a:endParaRPr lang="en-US" dirty="0">
              <a:ea typeface="ＭＳ Ｐゴシック" pitchFamily="34" charset="-128"/>
              <a:cs typeface="Arial" charset="0"/>
            </a:endParaRPr>
          </a:p>
          <a:p>
            <a:endParaRPr lang="en-US" dirty="0">
              <a:ea typeface="ＭＳ Ｐゴシック" pitchFamily="34" charset="-128"/>
              <a:cs typeface="Arial" charset="0"/>
            </a:endParaRPr>
          </a:p>
          <a:p>
            <a:r>
              <a:rPr lang="en-US" dirty="0">
                <a:ea typeface="ＭＳ Ｐゴシック" pitchFamily="34" charset="-128"/>
                <a:cs typeface="Arial" charset="0"/>
              </a:rPr>
              <a:t>(next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70F1C-6A58-4466-8084-1EDED8104B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4664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LCIF is deeply engaged in disaster relief efforts, helping you prepare for natural disasters; respond when and where they strike; and continue relief efforts long after those from other disaster relief organizations have departed.</a:t>
            </a:r>
          </a:p>
          <a:p>
            <a:endParaRPr lang="en-US" dirty="0"/>
          </a:p>
          <a:p>
            <a:r>
              <a:rPr lang="en-US" dirty="0"/>
              <a:t>We offer several disaster relief grants to meet community needs at every point in the cycle.</a:t>
            </a:r>
          </a:p>
          <a:p>
            <a:endParaRPr lang="en-US" dirty="0"/>
          </a:p>
          <a:p>
            <a:r>
              <a:rPr lang="en-US" dirty="0"/>
              <a:t>When natural disaster strikes, LCIF can award up to 10,000 US dollars in emergency grant funding to provide immediate assistance to victims. This can include </a:t>
            </a: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rPr>
              <a:t>water, food, clothing, medicine, blankets, and personal necessities.</a:t>
            </a:r>
          </a:p>
          <a:p>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rPr>
              <a:t>As immediate needs are met, you can apply for a Community Recovery grant to help with short-term clean-up and repair efforts. Funds can be used for things such as equipment needed for repairs and coordination of vital temporary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rPr>
              <a:t>And we all know, it is not a matter of IF a disaster will strike. It is a matter of WHEN. Sadly, natural disasters are rising in number, so it is best for your community to be prepared, and you can help. Lions can apply for LCIF Disaster Preparedness grants up to 10,000 U.S. dollars to ensure their community is ready when disaster strikes.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rPr>
              <a:t>Lastly, in the event of a major catastrophe, such as recent flooding in Europe and the earthquake in Haiti, LCIF’s chairperson and Lions international president can award a Major Catastrophe grant of more than 100,000 U.S. dollars. However, these grants cannot be applied for directly by Lions. </a:t>
            </a:r>
            <a:endParaRPr kumimoji="0" lang="en-US" sz="1200" b="0" i="0" u="none" strike="noStrike" kern="0" cap="none" spc="0" normalizeH="0" baseline="0" noProof="0" dirty="0">
              <a:ln>
                <a:noFill/>
              </a:ln>
              <a:solidFill>
                <a:srgbClr val="33373B"/>
              </a:solidFill>
              <a:effectLst/>
              <a:uLnTx/>
              <a:uFillTx/>
              <a:latin typeface="Arial" panose="020B0604020202020204" pitchFamily="34" charset="0"/>
              <a:ea typeface="ヒラギノ角ゴ Pro W3"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70F1C-6A58-4466-8084-1EDED8104B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47460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6BFC645-5DD5-2D45-98E1-C02B94A843BE}"/>
              </a:ext>
            </a:extLst>
          </p:cNvPr>
          <p:cNvSpPr>
            <a:spLocks noGrp="1"/>
          </p:cNvSpPr>
          <p:nvPr>
            <p:ph type="body" idx="1"/>
          </p:nvPr>
        </p:nvSpPr>
        <p:spPr/>
        <p:txBody>
          <a:bodyPr/>
          <a:lstStyle/>
          <a:p>
            <a:r>
              <a:rPr lang="en-US" b="0" i="0" dirty="0">
                <a:solidFill>
                  <a:srgbClr val="333333"/>
                </a:solidFill>
                <a:effectLst/>
                <a:latin typeface="Montserrat"/>
              </a:rPr>
              <a:t>Nearly three months ago, August 14 to be exact, a massive earthquake struck the island of Haiti. 2,100 people lost their lives, more than 12,000 were injured, and 53,000 homes were destroyed. Days later the country was hit hard again, this time by a strong tropical storm affecting relief efforts, which were doubly difficult due to COVID-19.</a:t>
            </a:r>
          </a:p>
          <a:p>
            <a:endParaRPr lang="en-US" b="0" i="0" dirty="0">
              <a:solidFill>
                <a:srgbClr val="333333"/>
              </a:solidFill>
              <a:effectLst/>
              <a:latin typeface="Montserrat"/>
            </a:endParaRPr>
          </a:p>
          <a:p>
            <a:r>
              <a:rPr lang="en-US" b="0" i="0" dirty="0">
                <a:solidFill>
                  <a:srgbClr val="333333"/>
                </a:solidFill>
                <a:effectLst/>
                <a:latin typeface="Montserrat"/>
              </a:rPr>
              <a:t>Yet there we were. LCIF and Lions. With help from a US$100,000 LCIF Major Catastrophe grant, Lions were able to provide much needed food, water, and other emergency supplies to Haitian families in desperate need. Additionally, LCIF’s support of the Swedish Lions’ tent program enabled 200 tents to be sent to Haiti. No doubt, relief and rebuilding efforts are continuing today and will continue for months – and years. </a:t>
            </a:r>
          </a:p>
          <a:p>
            <a:endParaRPr lang="en-US" b="0" i="0" dirty="0">
              <a:solidFill>
                <a:srgbClr val="333333"/>
              </a:solidFill>
              <a:effectLst/>
              <a:latin typeface="Montserrat"/>
            </a:endParaRPr>
          </a:p>
          <a:p>
            <a:r>
              <a:rPr lang="en-US" b="0" i="0" dirty="0">
                <a:solidFill>
                  <a:srgbClr val="333333"/>
                </a:solidFill>
                <a:effectLst/>
                <a:latin typeface="Montserrat"/>
              </a:rPr>
              <a:t>With support from LCIF made possible by my donations and yours, Lions will be there for those in Haiti, just as they’ll be there when devastation hits our own countries. And rest assured that your donations to the disaster relief fund at LCIF will help fund relief items, such as tents, that are much needed during times of great need.</a:t>
            </a:r>
          </a:p>
        </p:txBody>
      </p:sp>
    </p:spTree>
    <p:extLst>
      <p:ext uri="{BB962C8B-B14F-4D97-AF65-F5344CB8AC3E}">
        <p14:creationId xmlns:p14="http://schemas.microsoft.com/office/powerpoint/2010/main" val="23864366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a typeface="ＭＳ Ｐゴシック" pitchFamily="34" charset="-128"/>
                <a:cs typeface="Arial" charset="0"/>
              </a:rPr>
              <a:t>In 2020, LCIF celebrated 30 years of our </a:t>
            </a:r>
            <a:r>
              <a:rPr lang="en-US" dirty="0" err="1">
                <a:ea typeface="ＭＳ Ｐゴシック" pitchFamily="34" charset="-128"/>
                <a:cs typeface="Arial" charset="0"/>
              </a:rPr>
              <a:t>SightFirst</a:t>
            </a:r>
            <a:r>
              <a:rPr lang="en-US" dirty="0">
                <a:ea typeface="ＭＳ Ｐゴシック" pitchFamily="34" charset="-128"/>
                <a:cs typeface="Arial" charset="0"/>
              </a:rPr>
              <a:t> grant program, which </a:t>
            </a:r>
            <a:r>
              <a:rPr lang="en-US" sz="1200" b="0" i="0" kern="1200" dirty="0">
                <a:solidFill>
                  <a:schemeClr val="tx1"/>
                </a:solidFill>
                <a:effectLst/>
                <a:latin typeface="+mn-lt"/>
                <a:ea typeface="+mn-ea"/>
                <a:cs typeface="+mn-cs"/>
              </a:rPr>
              <a:t>has played a major role in helping restore, improve, and preserve the vision of millions of people worldwide.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err="1">
                <a:solidFill>
                  <a:schemeClr val="tx1"/>
                </a:solidFill>
                <a:effectLst/>
                <a:latin typeface="+mn-lt"/>
                <a:ea typeface="+mn-ea"/>
                <a:cs typeface="+mn-cs"/>
              </a:rPr>
              <a:t>SightFirst</a:t>
            </a:r>
            <a:r>
              <a:rPr lang="en-US" sz="1200" b="0" i="0" kern="1200" dirty="0">
                <a:solidFill>
                  <a:schemeClr val="tx1"/>
                </a:solidFill>
                <a:effectLst/>
                <a:latin typeface="+mn-lt"/>
                <a:ea typeface="+mn-ea"/>
                <a:cs typeface="+mn-cs"/>
              </a:rPr>
              <a:t> grants can be used to renovate existing infrastructure, to buy cost-effective equipment, provide comprehensive eye care service and education, and for health personnel training.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err="1">
                <a:solidFill>
                  <a:schemeClr val="tx1"/>
                </a:solidFill>
                <a:effectLst/>
                <a:latin typeface="+mn-lt"/>
                <a:ea typeface="+mn-ea"/>
                <a:cs typeface="+mn-cs"/>
              </a:rPr>
              <a:t>SightFirst</a:t>
            </a:r>
            <a:r>
              <a:rPr lang="en-US" sz="1200" b="0" i="0" kern="1200" dirty="0">
                <a:solidFill>
                  <a:schemeClr val="tx1"/>
                </a:solidFill>
                <a:effectLst/>
                <a:latin typeface="+mn-lt"/>
                <a:ea typeface="+mn-ea"/>
                <a:cs typeface="+mn-cs"/>
              </a:rPr>
              <a:t> grants submissions are closely reviewed by a team of technical advisors and must be approved through the LCIF </a:t>
            </a:r>
            <a:r>
              <a:rPr lang="en-US" sz="1200" b="0" i="0" kern="1200" dirty="0" err="1">
                <a:solidFill>
                  <a:schemeClr val="tx1"/>
                </a:solidFill>
                <a:effectLst/>
                <a:latin typeface="+mn-lt"/>
                <a:ea typeface="+mn-ea"/>
                <a:cs typeface="+mn-cs"/>
              </a:rPr>
              <a:t>SightFirst</a:t>
            </a:r>
            <a:r>
              <a:rPr lang="en-US" sz="1200" b="0" i="0" kern="1200" dirty="0">
                <a:solidFill>
                  <a:schemeClr val="tx1"/>
                </a:solidFill>
                <a:effectLst/>
                <a:latin typeface="+mn-lt"/>
                <a:ea typeface="+mn-ea"/>
                <a:cs typeface="+mn-cs"/>
              </a:rPr>
              <a:t> Advisory committee comprised of eye care professionals and Lions leaders.</a:t>
            </a:r>
            <a:endParaRPr lang="en-US" dirty="0">
              <a:ea typeface="ＭＳ Ｐゴシック" pitchFamily="34" charset="-128"/>
              <a:cs typeface="Arial"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70F1C-6A58-4466-8084-1EDED8104B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7355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6BFC645-5DD5-2D45-98E1-C02B94A843BE}"/>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Not long ago, eye care was inaccessible, and often unaffordable, to many in Paraguay’s rural Itapúa community. In 2018, Lions began changing that, helping to fund and bring to life, Lions Club of Coronel </a:t>
            </a:r>
            <a:r>
              <a:rPr lang="en-US" sz="1200" kern="1200" dirty="0" err="1">
                <a:solidFill>
                  <a:schemeClr val="tx1"/>
                </a:solidFill>
                <a:effectLst/>
                <a:latin typeface="+mn-lt"/>
                <a:ea typeface="+mn-ea"/>
                <a:cs typeface="+mn-cs"/>
              </a:rPr>
              <a:t>Bogado</a:t>
            </a:r>
            <a:r>
              <a:rPr lang="en-US" sz="1200" kern="1200" dirty="0">
                <a:solidFill>
                  <a:schemeClr val="tx1"/>
                </a:solidFill>
                <a:effectLst/>
                <a:latin typeface="+mn-lt"/>
                <a:ea typeface="+mn-ea"/>
                <a:cs typeface="+mn-cs"/>
              </a:rPr>
              <a:t> Ophthalmology Clinic.</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Since opening, the clinic provided low-cost basic eye screenings and care to residents of the area’s poorest communities, with an ophthalmologist travelling to the clinic periodically with his own equipment. But services were sporadic, and patients needing further evaluation were referred to a more comprehensive clinic in Asunción – five hours away. Because the clinic was equipped to provide only basic eye examinations, patients suffering with pain or vision loss due to issues such as diabetic retinopathy, glaucoma, or macular degeneration, were left without answers.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With nearly 63,000 U.S. dollars in LCIF grant funding, Lions seized the opportunity to equip the clinic, making more extensive, permanent care accessible close to home. Today, the clinic has modern equipment for diagnosing refractive errors, cataract, diabetic retinopathy, glaucoma, macular degeneration, and pediatric eye diseases. The new machines and technology are helping increase patient capacity 30 percent annually over 60 months, to more than 3,400 consultations a year. Service is delivered by a full-time ophthalmologist provided by the Ministry of Health and Paraguay’s national vision committee, and whose salary is paid by the government.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addition to developing and delivering an eye health education program for the clinic, Lions help keep costs low and fund the cost of care for those unable to pay. Patients needing treatment beyond Lions clinic’s capability are referred to the clinic in Asunción, with Lions funding transportation and care for those who cannot afford the cost. Affiliated hospitals provide accommodations and meals for the patients.</a:t>
            </a:r>
          </a:p>
        </p:txBody>
      </p:sp>
    </p:spTree>
    <p:extLst>
      <p:ext uri="{BB962C8B-B14F-4D97-AF65-F5344CB8AC3E}">
        <p14:creationId xmlns:p14="http://schemas.microsoft.com/office/powerpoint/2010/main" val="36795716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a typeface="ＭＳ Ｐゴシック" pitchFamily="34" charset="-128"/>
                <a:cs typeface="Arial" charset="0"/>
              </a:rPr>
              <a:t>In 2020, LCIF celebrated 30 years of our </a:t>
            </a:r>
            <a:r>
              <a:rPr lang="en-US" dirty="0" err="1">
                <a:ea typeface="ＭＳ Ｐゴシック" pitchFamily="34" charset="-128"/>
                <a:cs typeface="Arial" charset="0"/>
              </a:rPr>
              <a:t>SightFirst</a:t>
            </a:r>
            <a:r>
              <a:rPr lang="en-US" dirty="0">
                <a:ea typeface="ＭＳ Ｐゴシック" pitchFamily="34" charset="-128"/>
                <a:cs typeface="Arial" charset="0"/>
              </a:rPr>
              <a:t> grant program, which </a:t>
            </a:r>
            <a:r>
              <a:rPr lang="en-US" sz="1200" b="0" i="0" kern="1200" dirty="0">
                <a:solidFill>
                  <a:schemeClr val="tx1"/>
                </a:solidFill>
                <a:effectLst/>
                <a:latin typeface="+mn-lt"/>
                <a:ea typeface="+mn-ea"/>
                <a:cs typeface="+mn-cs"/>
              </a:rPr>
              <a:t>has played a major role in helping restore, improve, and preserve the vision of millions of people worldwide.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err="1">
                <a:solidFill>
                  <a:schemeClr val="tx1"/>
                </a:solidFill>
                <a:effectLst/>
                <a:latin typeface="+mn-lt"/>
                <a:ea typeface="+mn-ea"/>
                <a:cs typeface="+mn-cs"/>
              </a:rPr>
              <a:t>SightFirst</a:t>
            </a:r>
            <a:r>
              <a:rPr lang="en-US" sz="1200" b="0" i="0" kern="1200" dirty="0">
                <a:solidFill>
                  <a:schemeClr val="tx1"/>
                </a:solidFill>
                <a:effectLst/>
                <a:latin typeface="+mn-lt"/>
                <a:ea typeface="+mn-ea"/>
                <a:cs typeface="+mn-cs"/>
              </a:rPr>
              <a:t> grants can be used to renovate existing infrastructure, to buy cost-effective equipment, provide comprehensive eye care service and education, and for health personnel training.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err="1">
                <a:solidFill>
                  <a:schemeClr val="tx1"/>
                </a:solidFill>
                <a:effectLst/>
                <a:latin typeface="+mn-lt"/>
                <a:ea typeface="+mn-ea"/>
                <a:cs typeface="+mn-cs"/>
              </a:rPr>
              <a:t>SightFirst</a:t>
            </a:r>
            <a:r>
              <a:rPr lang="en-US" sz="1200" b="0" i="0" kern="1200" dirty="0">
                <a:solidFill>
                  <a:schemeClr val="tx1"/>
                </a:solidFill>
                <a:effectLst/>
                <a:latin typeface="+mn-lt"/>
                <a:ea typeface="+mn-ea"/>
                <a:cs typeface="+mn-cs"/>
              </a:rPr>
              <a:t> grants submissions are closely reviewed by a team of technical advisors and must be approved through the LCIF </a:t>
            </a:r>
            <a:r>
              <a:rPr lang="en-US" sz="1200" b="0" i="0" kern="1200" dirty="0" err="1">
                <a:solidFill>
                  <a:schemeClr val="tx1"/>
                </a:solidFill>
                <a:effectLst/>
                <a:latin typeface="+mn-lt"/>
                <a:ea typeface="+mn-ea"/>
                <a:cs typeface="+mn-cs"/>
              </a:rPr>
              <a:t>SightFirst</a:t>
            </a:r>
            <a:r>
              <a:rPr lang="en-US" sz="1200" b="0" i="0" kern="1200" dirty="0">
                <a:solidFill>
                  <a:schemeClr val="tx1"/>
                </a:solidFill>
                <a:effectLst/>
                <a:latin typeface="+mn-lt"/>
                <a:ea typeface="+mn-ea"/>
                <a:cs typeface="+mn-cs"/>
              </a:rPr>
              <a:t> Advisory committee comprised of eye care professionals and Lions leaders.</a:t>
            </a:r>
            <a:endParaRPr lang="en-US" dirty="0">
              <a:ea typeface="ＭＳ Ｐゴシック" pitchFamily="34" charset="-128"/>
              <a:cs typeface="Arial"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70F1C-6A58-4466-8084-1EDED8104B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66842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Diabetes is steadily rising; there were 108 million people with diabetes in 1980. Today, there are approximately 463 million adults living with the disease, up from 422 million just 7 years ago. </a:t>
            </a:r>
          </a:p>
          <a:p>
            <a:endParaRPr lang="en-US" sz="1200" dirty="0"/>
          </a:p>
          <a:p>
            <a:r>
              <a:rPr lang="en-US" sz="1200" b="0" i="0" kern="1200" dirty="0">
                <a:solidFill>
                  <a:schemeClr val="tx1"/>
                </a:solidFill>
                <a:effectLst/>
                <a:latin typeface="+mn-lt"/>
                <a:ea typeface="+mn-ea"/>
                <a:cs typeface="+mn-cs"/>
              </a:rPr>
              <a:t>To help achieve the best possible outcomes, LCIF enhanced its Diabetes grant program to deepen its commitment to large-scale or affiliate projects. </a:t>
            </a:r>
            <a:r>
              <a:rPr lang="en-US" sz="1200" dirty="0"/>
              <a:t>Multi-year grants enable you to scale up efforts that expand and enhance diabetes education, prevention, and treatment. </a:t>
            </a:r>
          </a:p>
          <a:p>
            <a:endParaRPr lang="en-US" sz="1200" dirty="0"/>
          </a:p>
          <a:p>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70F1C-6A58-4466-8084-1EDED8104B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8193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6BFC645-5DD5-2D45-98E1-C02B94A843BE}"/>
              </a:ext>
            </a:extLst>
          </p:cNvPr>
          <p:cNvSpPr>
            <a:spLocks noGrp="1"/>
          </p:cNvSpPr>
          <p:nvPr>
            <p:ph type="body" idx="1"/>
          </p:nvPr>
        </p:nvSpPr>
        <p:spPr/>
        <p:txBody>
          <a:bodyPr/>
          <a:lstStyle/>
          <a:p>
            <a:r>
              <a:rPr lang="en-US" dirty="0"/>
              <a:t>Another grant and project I want to highlight is for Bulgaria. This is a comprehensive project addressing several intervention areas that fall under the diabetes grant program.</a:t>
            </a:r>
          </a:p>
          <a:p>
            <a:endParaRPr lang="en-US" dirty="0"/>
          </a:p>
          <a:p>
            <a:r>
              <a:rPr lang="en-US" dirty="0"/>
              <a:t>You see the sizable grant amount – more than 100,000 U.S. dollars! With the funds, Lions plan to train more than 100 diabetes coordinators and 1,000 school nurses in order to form a network of diabetes ambassadors for students and families. </a:t>
            </a:r>
          </a:p>
          <a:p>
            <a:endParaRPr lang="en-US" dirty="0"/>
          </a:p>
          <a:p>
            <a:r>
              <a:rPr lang="en-US" dirty="0"/>
              <a:t>Once the network is in place, Lions will help run four youth camps for children with type 1 diabetes, similar to the camp in the previous example. They also plan to conduct multiple screening and awareness events so new cases of diabetes can be identified and ensure people across Bulgaria know the importance of disease prevention. </a:t>
            </a:r>
          </a:p>
          <a:p>
            <a:endParaRPr lang="en-US" dirty="0"/>
          </a:p>
          <a:p>
            <a:r>
              <a:rPr lang="en-US" dirty="0"/>
              <a:t>I’d like to highlight a few things that made this application for this grant successful. </a:t>
            </a:r>
          </a:p>
          <a:p>
            <a:endParaRPr lang="en-US" dirty="0"/>
          </a:p>
          <a:p>
            <a:r>
              <a:rPr lang="en-US" dirty="0"/>
              <a:t>After receiving expert guidance from LCIF’s technical advisor, Lions adjusted their project and application, ultimately strengthening it. The approved project focuses on training and network-building – a sustainable approach to diabetes. Lions also ensured their screening program combines education resources, a risk assessment for all participants, and direct links to referral medical facilities so participants’ can easily continue moving toward better health. These are all crucial elements of a successful diabetes project, making for a solid Diabetes grant application. </a:t>
            </a:r>
          </a:p>
          <a:p>
            <a:endParaRPr lang="en-US" dirty="0"/>
          </a:p>
        </p:txBody>
      </p:sp>
    </p:spTree>
    <p:extLst>
      <p:ext uri="{BB962C8B-B14F-4D97-AF65-F5344CB8AC3E}">
        <p14:creationId xmlns:p14="http://schemas.microsoft.com/office/powerpoint/2010/main" val="344230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One of LCIF’s newest grant programs addresses Childhood Cancer. These grants are designed to help support and improve quality of life for children with cancer and to help families navigate new challenges and uncertainty.</a:t>
            </a:r>
          </a:p>
          <a:p>
            <a:endParaRPr lang="en-US" baseline="0" dirty="0"/>
          </a:p>
          <a:p>
            <a:r>
              <a:rPr lang="en-US" baseline="0" dirty="0"/>
              <a:t>This unique grant program funds construction and/or expansion of infrastructure such as homes near treatment facilities, so families can stay together during a children’s treatment. Grants can also be used to create or renovate child-friendly areas at treatment facilities; or provide patient transportation, education, and recreation.</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70F1C-6A58-4466-8084-1EDED8104B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8411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Thank you Chairperson Choi.</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LCIF gives support to clubs serving communities around the world. And the results are life-changing for so many people. LCIF provides grants for large-scale projects that clubs can’t do alone.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Since 1968, LCIF has awarded more than 1.1 billion U.S. dollars in grants! Just think about the millions of lives Lions have changed through these grants.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Quite simply, our Foundation changes lives around the world.  </a:t>
            </a:r>
            <a:endParaRPr lang="en-US" sz="1200" dirty="0"/>
          </a:p>
          <a:p>
            <a:endParaRPr lang="en-US" sz="1300" dirty="0"/>
          </a:p>
          <a:p>
            <a:r>
              <a:rPr lang="en-US" sz="1300" i="1" dirty="0"/>
              <a:t>(next slide)</a:t>
            </a:r>
          </a:p>
          <a:p>
            <a:endParaRPr lang="en-US" sz="1300" i="1" dirty="0"/>
          </a:p>
        </p:txBody>
      </p:sp>
      <p:sp>
        <p:nvSpPr>
          <p:cNvPr id="4" name="Slide Number Placeholder 3"/>
          <p:cNvSpPr>
            <a:spLocks noGrp="1"/>
          </p:cNvSpPr>
          <p:nvPr>
            <p:ph type="sldNum" sz="quarter" idx="5"/>
          </p:nvPr>
        </p:nvSpPr>
        <p:spPr/>
        <p:txBody>
          <a:bodyPr/>
          <a:lstStyle/>
          <a:p>
            <a:fld id="{9AE45CF7-7425-FD40-8218-CC60E76BE5A1}" type="slidenum">
              <a:rPr lang="en-US" smtClean="0"/>
              <a:t>4</a:t>
            </a:fld>
            <a:endParaRPr lang="en-US"/>
          </a:p>
        </p:txBody>
      </p:sp>
    </p:spTree>
    <p:extLst>
      <p:ext uri="{BB962C8B-B14F-4D97-AF65-F5344CB8AC3E}">
        <p14:creationId xmlns:p14="http://schemas.microsoft.com/office/powerpoint/2010/main" val="41405123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6BFC645-5DD5-2D45-98E1-C02B94A843B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MD110</a:t>
            </a:r>
            <a:r>
              <a:rPr lang="en-US" baseline="0" dirty="0"/>
              <a:t> –The grant was approved for US$150,000. Princess Maxima is the largest pediatric oncology center in Europe.  The project plan is to upgrade 87 parent child rooms.  The rooms will consist of a parent section, and child section, connected by sliding door.  Expenses include construction, furniture, and paintings for the rooms. Lions involved include Council Chairperson Paul </a:t>
            </a:r>
            <a:r>
              <a:rPr lang="en-US" baseline="0" dirty="0" err="1"/>
              <a:t>Janmaat</a:t>
            </a:r>
            <a:r>
              <a:rPr lang="en-US" baseline="0" dirty="0"/>
              <a:t> and PDG Bert </a:t>
            </a:r>
            <a:r>
              <a:rPr lang="en-US" baseline="0" dirty="0" err="1"/>
              <a:t>Verplancke</a:t>
            </a:r>
            <a:r>
              <a:rPr lang="en-US"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Why was this a great project? What did the Lions do to make this work?</a:t>
            </a:r>
          </a:p>
        </p:txBody>
      </p:sp>
    </p:spTree>
    <p:extLst>
      <p:ext uri="{BB962C8B-B14F-4D97-AF65-F5344CB8AC3E}">
        <p14:creationId xmlns:p14="http://schemas.microsoft.com/office/powerpoint/2010/main" val="29065548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One of LCIF’s newest grant programs addresses Childhood Cancer. These grants are designed to help support and improve quality of life for children with cancer and to help families navigate new challenges and uncertainty.</a:t>
            </a:r>
          </a:p>
          <a:p>
            <a:endParaRPr lang="en-US" baseline="0" dirty="0"/>
          </a:p>
          <a:p>
            <a:r>
              <a:rPr lang="en-US" baseline="0" dirty="0"/>
              <a:t>This unique grant program funds construction and/or expansion of infrastructure such as homes near treatment facilities, so families can stay together during a children’s treatment. Grants can also be used to create or renovate child-friendly areas at treatment facilities; or provide patient transportation, education, and recreation.</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70F1C-6A58-4466-8084-1EDED8104B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20898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panose="020B0604020202020204" pitchFamily="34" charset="0"/>
                <a:ea typeface="ヒラギノ角ゴ Pro W3" charset="0"/>
                <a:cs typeface="Arial" panose="020B0604020202020204" pitchFamily="34" charset="0"/>
              </a:rPr>
              <a:t>LCIF supports Leos by providing grant opportunities for local service projects. This direct funding is a way to motivate our global network of young, service-minded volunteers to act as catalysts of positive and sustainable change.</a:t>
            </a:r>
          </a:p>
          <a:p>
            <a:endParaRPr lang="en-US" sz="1200" b="0" i="0" kern="1200" dirty="0">
              <a:solidFill>
                <a:schemeClr val="tx1"/>
              </a:solidFill>
              <a:effectLst/>
              <a:latin typeface="Arial" panose="020B0604020202020204" pitchFamily="34" charset="0"/>
              <a:ea typeface="ヒラギノ角ゴ Pro W3" charset="0"/>
              <a:cs typeface="Arial" panose="020B0604020202020204" pitchFamily="34" charset="0"/>
            </a:endParaRPr>
          </a:p>
          <a:p>
            <a:r>
              <a:rPr lang="en-US" sz="1200" b="0" i="0" kern="1200" dirty="0">
                <a:solidFill>
                  <a:schemeClr val="tx1"/>
                </a:solidFill>
                <a:effectLst/>
                <a:latin typeface="Arial" panose="020B0604020202020204" pitchFamily="34" charset="0"/>
                <a:ea typeface="ヒラギノ角ゴ Pro W3" charset="0"/>
                <a:cs typeface="Arial" panose="020B0604020202020204" pitchFamily="34" charset="0"/>
              </a:rPr>
              <a:t>These grants encourage Leos to participate in more impactful service projects, addressing unmet humanitarian needs in their community, and exposes Leos to valuable and transferable leadership and life skills.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70F1C-6A58-4466-8084-1EDED8104B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44693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I </a:t>
            </a:r>
            <a:r>
              <a:rPr lang="en-US" dirty="0"/>
              <a:t>also want to highlight a project completed by Leos.</a:t>
            </a:r>
          </a:p>
          <a:p>
            <a:pPr>
              <a:defRPr/>
            </a:pPr>
            <a:endParaRPr lang="en-US" dirty="0"/>
          </a:p>
          <a:p>
            <a:pPr>
              <a:defRPr/>
            </a:pPr>
            <a:r>
              <a:rPr lang="en-US" dirty="0"/>
              <a:t>Food insecurity is a major issue facing India today and is cause for underdevelopment in society.</a:t>
            </a:r>
          </a:p>
          <a:p>
            <a:pPr>
              <a:defRPr/>
            </a:pPr>
            <a:endParaRPr lang="en-US" dirty="0"/>
          </a:p>
          <a:p>
            <a:pPr>
              <a:defRPr/>
            </a:pPr>
            <a:r>
              <a:rPr lang="en-US" dirty="0"/>
              <a:t>Leos in District 322B1 took on the challenge of hunger, which affects many children throughout Kolkata and Howrah in West Bengal, India. </a:t>
            </a:r>
          </a:p>
          <a:p>
            <a:pPr>
              <a:defRPr/>
            </a:pPr>
            <a:endParaRPr lang="en-US" dirty="0"/>
          </a:p>
          <a:p>
            <a:pPr>
              <a:defRPr/>
            </a:pPr>
            <a:r>
              <a:rPr lang="en-US" dirty="0"/>
              <a:t>Supported by a US$2,500 Leo grant, nearly 500 Leos, Lions, and other volunteers, along with Chief Guest Vice President Dr. Patti Hill, cooked, packaged, and distributed more than 2,600 food boxes to local children to bring smiles and ensure no child goes to bed hungry. </a:t>
            </a:r>
          </a:p>
          <a:p>
            <a:pPr>
              <a:defRPr/>
            </a:pPr>
            <a:r>
              <a:rPr lang="en-US" i="1" dirty="0"/>
              <a:t>(Next slide)</a:t>
            </a:r>
            <a:endParaRPr lang="en-US" dirty="0"/>
          </a:p>
          <a:p>
            <a:pPr lvl="0" algn="l" defTabSz="914400">
              <a:lnSpc>
                <a:spcPct val="100000"/>
              </a:lnSpc>
              <a:spcBef>
                <a:spcPts val="0"/>
              </a:spcBef>
              <a:spcAft>
                <a:spcPts val="0"/>
              </a:spcAft>
              <a:buNone/>
              <a:tabLst/>
              <a:defRPr/>
            </a:pPr>
            <a:endParaRPr lang="en-US" b="1"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94922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a typeface="ＭＳ Ｐゴシック" pitchFamily="34" charset="-128"/>
                <a:cs typeface="Arial" charset="0"/>
              </a:rPr>
              <a:t>District and Club Community Impact Grants (DCGs) offer the opportunity for you to support humanitarian activities in your communities. Clubs can apply to use their own DCG funds for a stand-alone project OR multiple clubs can work collaboratively and pool their DCG funds. Qualifying clubs and districts can apply for a grant equal to 15% of your total contributions that year. </a:t>
            </a:r>
          </a:p>
          <a:p>
            <a:endParaRPr lang="en-US" sz="1200" dirty="0">
              <a:ea typeface="ＭＳ Ｐゴシック" pitchFamily="34" charset="-128"/>
              <a:cs typeface="Arial" charset="0"/>
            </a:endParaRPr>
          </a:p>
          <a:p>
            <a:r>
              <a:rPr lang="en-US" sz="1200" dirty="0">
                <a:ea typeface="ＭＳ Ｐゴシック" pitchFamily="34" charset="-128"/>
                <a:cs typeface="Arial" charset="0"/>
              </a:rPr>
              <a:t>To qualify, districts must donate a minimum of 10,000 U.S. dollars to LCIF per fiscal year, and clubs must donate a minimum of 5,000 per fiscal year. </a:t>
            </a:r>
          </a:p>
          <a:p>
            <a:endParaRPr lang="en-US" sz="1200" dirty="0">
              <a:ea typeface="ＭＳ Ｐゴシック" pitchFamily="34" charset="-128"/>
              <a:cs typeface="Arial" charset="0"/>
            </a:endParaRPr>
          </a:p>
          <a:p>
            <a:r>
              <a:rPr lang="en-US" sz="1200" dirty="0">
                <a:ea typeface="ＭＳ Ｐゴシック" pitchFamily="34" charset="-128"/>
                <a:cs typeface="Arial" charset="0"/>
              </a:rPr>
              <a:t>DCGs are a great way for you to directly impact your community through your support of LCIF!</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70F1C-6A58-4466-8084-1EDED8104B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61176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70F1C-6A58-4466-8084-1EDED8104B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7538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E45CF7-7425-FD40-8218-CC60E76BE5A1}" type="slidenum">
              <a:rPr lang="en-US" smtClean="0"/>
              <a:t>29</a:t>
            </a:fld>
            <a:endParaRPr lang="en-US"/>
          </a:p>
        </p:txBody>
      </p:sp>
    </p:spTree>
    <p:extLst>
      <p:ext uri="{BB962C8B-B14F-4D97-AF65-F5344CB8AC3E}">
        <p14:creationId xmlns:p14="http://schemas.microsoft.com/office/powerpoint/2010/main" val="25506060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LCIF wants to capture ALL these amazing stories of Lions work in your communities – magnified by the power of Lions Clubs International Foundation grants.</a:t>
            </a:r>
          </a:p>
          <a:p>
            <a:endParaRPr lang="en-US" dirty="0"/>
          </a:p>
          <a:p>
            <a:r>
              <a:rPr lang="en-US" dirty="0"/>
              <a:t>Earlier this year, the LCIF Marketing Department launched Stories of Pride – a new platform design to celebrate your work with stories captured and submitted by you!</a:t>
            </a:r>
          </a:p>
          <a:p>
            <a:endParaRPr lang="en-US" dirty="0"/>
          </a:p>
          <a:p>
            <a:r>
              <a:rPr lang="en-US" dirty="0"/>
              <a:t>By visiting </a:t>
            </a:r>
            <a:r>
              <a:rPr lang="en-US" dirty="0" err="1"/>
              <a:t>lcifpride.org</a:t>
            </a:r>
            <a:r>
              <a:rPr lang="en-US" dirty="0"/>
              <a:t>, you can hear from Lions around the world and submit your own story of pride.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81523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Our first Story of Pride comes from Portugal where a $5,000 Leo service grant helped Leos, with the help of Lion mentors, host a camp for 77 children from eight different towns. Let’s hear more from Past </a:t>
            </a:r>
            <a:r>
              <a:rPr lang="en-US" sz="1200" kern="1200" dirty="0">
                <a:solidFill>
                  <a:schemeClr val="tx1"/>
                </a:solidFill>
                <a:effectLst/>
                <a:latin typeface="+mn-lt"/>
                <a:ea typeface="+mn-ea"/>
                <a:cs typeface="+mn-cs"/>
              </a:rPr>
              <a:t>Council Chairperson Nuno Alexandre Cabral </a:t>
            </a:r>
            <a:r>
              <a:rPr lang="en-US" sz="1200" kern="1200" dirty="0" err="1">
                <a:solidFill>
                  <a:schemeClr val="tx1"/>
                </a:solidFill>
                <a:effectLst/>
                <a:latin typeface="+mn-lt"/>
                <a:ea typeface="+mn-ea"/>
                <a:cs typeface="+mn-cs"/>
              </a:rPr>
              <a:t>Ferrão</a:t>
            </a:r>
            <a:r>
              <a:rPr lang="en-US" sz="1200" kern="1200" dirty="0">
                <a:solidFill>
                  <a:schemeClr val="tx1"/>
                </a:solidFill>
                <a:effectLst/>
                <a:latin typeface="+mn-lt"/>
                <a:ea typeface="+mn-ea"/>
                <a:cs typeface="+mn-cs"/>
              </a:rPr>
              <a:t> and see how Lions and Leos helped make a difference in the lives of these children. </a:t>
            </a:r>
            <a:br>
              <a:rPr lang="en-US" sz="1200" kern="1200" dirty="0">
                <a:solidFill>
                  <a:schemeClr val="tx1"/>
                </a:solidFill>
                <a:effectLst/>
                <a:latin typeface="+mn-lt"/>
                <a:ea typeface="+mn-ea"/>
                <a:cs typeface="+mn-cs"/>
              </a:rPr>
            </a:br>
            <a:endParaRPr lang="en-US" b="0" dirty="0"/>
          </a:p>
          <a:p>
            <a:endParaRPr lang="en-US" b="0" dirty="0"/>
          </a:p>
          <a:p>
            <a:r>
              <a:rPr lang="en-US" b="0" dirty="0"/>
              <a:t>(ROLL VIDEO)</a:t>
            </a:r>
          </a:p>
          <a:p>
            <a:endParaRPr lang="en-US" b="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09545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E45CF7-7425-FD40-8218-CC60E76BE5A1}" type="slidenum">
              <a:rPr lang="en-US" smtClean="0"/>
              <a:t>32</a:t>
            </a:fld>
            <a:endParaRPr lang="en-US"/>
          </a:p>
        </p:txBody>
      </p:sp>
    </p:spTree>
    <p:extLst>
      <p:ext uri="{BB962C8B-B14F-4D97-AF65-F5344CB8AC3E}">
        <p14:creationId xmlns:p14="http://schemas.microsoft.com/office/powerpoint/2010/main" val="1795600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As you know, the ability to award grants takes funding. Generous Lions like you continue to fund LCIF each year. 100% of each donation goes directly back into our communities to support those in need! </a:t>
            </a:r>
          </a:p>
          <a:p>
            <a:endParaRPr lang="en-US" sz="1300" dirty="0"/>
          </a:p>
          <a:p>
            <a:r>
              <a:rPr lang="en-US" sz="1300" i="1" dirty="0"/>
              <a:t>(next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94349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6BFC645-5DD5-2D45-98E1-C02B94A843BE}"/>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In sub-Saharan Africa, the childhood cancer mortality rate is estimated to be as high as 90 percent. In some countries, there’s a lack of care for children with cancer. In 2019, a partnership began with LCIF and Texas Children’s Hospital’s Global HOPE program, which is focused on building long-term capacity to treat and dramatically improve the prognosis of children with cancer in sub-Saharan Africa.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one story of the </a:t>
            </a:r>
            <a:r>
              <a:rPr lang="en-US" sz="1200" kern="1200" dirty="0" err="1">
                <a:solidFill>
                  <a:schemeClr val="tx1"/>
                </a:solidFill>
                <a:effectLst/>
                <a:latin typeface="+mn-lt"/>
                <a:ea typeface="+mn-ea"/>
                <a:cs typeface="+mn-cs"/>
              </a:rPr>
              <a:t>Bostwana</a:t>
            </a:r>
            <a:r>
              <a:rPr lang="en-US" sz="1200" kern="1200" dirty="0">
                <a:solidFill>
                  <a:schemeClr val="tx1"/>
                </a:solidFill>
                <a:effectLst/>
                <a:latin typeface="+mn-lt"/>
                <a:ea typeface="+mn-ea"/>
                <a:cs typeface="+mn-cs"/>
              </a:rPr>
              <a:t> Lions collaboration with Global HOPE. Two of these Lions and Melvin Jones Fellows, Vinay and </a:t>
            </a:r>
            <a:r>
              <a:rPr lang="en-US" sz="1200" kern="1200" dirty="0" err="1">
                <a:solidFill>
                  <a:schemeClr val="tx1"/>
                </a:solidFill>
                <a:effectLst/>
                <a:latin typeface="+mn-lt"/>
                <a:ea typeface="+mn-ea"/>
                <a:cs typeface="+mn-cs"/>
              </a:rPr>
              <a:t>Amsha</a:t>
            </a:r>
            <a:r>
              <a:rPr lang="en-US" sz="1200" kern="1200" dirty="0">
                <a:solidFill>
                  <a:schemeClr val="tx1"/>
                </a:solidFill>
                <a:effectLst/>
                <a:latin typeface="+mn-lt"/>
                <a:ea typeface="+mn-ea"/>
                <a:cs typeface="+mn-cs"/>
              </a:rPr>
              <a:t> Naicker, wanted to help make a difference in the lives of children fighting one of the most difficult diseases. See how these Lions helped instill hope in their patients.  </a:t>
            </a:r>
          </a:p>
        </p:txBody>
      </p:sp>
    </p:spTree>
    <p:extLst>
      <p:ext uri="{BB962C8B-B14F-4D97-AF65-F5344CB8AC3E}">
        <p14:creationId xmlns:p14="http://schemas.microsoft.com/office/powerpoint/2010/main" val="26967440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23123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E45CF7-7425-FD40-8218-CC60E76BE5A1}" type="slidenum">
              <a:rPr lang="en-US" smtClean="0"/>
              <a:t>35</a:t>
            </a:fld>
            <a:endParaRPr lang="en-US"/>
          </a:p>
        </p:txBody>
      </p:sp>
    </p:spTree>
    <p:extLst>
      <p:ext uri="{BB962C8B-B14F-4D97-AF65-F5344CB8AC3E}">
        <p14:creationId xmlns:p14="http://schemas.microsoft.com/office/powerpoint/2010/main" val="4573169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Now today, and for months to come, when we talk about LCIF, we’re also speaking of </a:t>
            </a:r>
            <a:r>
              <a:rPr lang="en-US" sz="1200" i="1" dirty="0"/>
              <a:t>Campaign 100: LCIF Empowering Service</a:t>
            </a:r>
            <a:r>
              <a:rPr lang="en-US" sz="1200" dirty="0"/>
              <a:t>. </a:t>
            </a:r>
          </a:p>
          <a:p>
            <a:endParaRPr lang="en-US" sz="1200" dirty="0"/>
          </a:p>
          <a:p>
            <a:r>
              <a:rPr lang="en-US" sz="1200" dirty="0"/>
              <a:t>(click) </a:t>
            </a:r>
          </a:p>
          <a:p>
            <a:endParaRPr lang="en-US" sz="1200" dirty="0"/>
          </a:p>
          <a:p>
            <a:r>
              <a:rPr lang="en-US" sz="1200" dirty="0"/>
              <a:t>You see, LCIF and Campaign 100 are linked just as tightly as each of us is to our community. Lions Clubs is the greatest </a:t>
            </a:r>
            <a:r>
              <a:rPr lang="en-US" sz="1200" i="1" dirty="0"/>
              <a:t>service organization</a:t>
            </a:r>
            <a:r>
              <a:rPr lang="en-US" sz="1200" dirty="0"/>
              <a:t> in the world, and we are here to share more about Campaign 100, the greatest </a:t>
            </a:r>
            <a:r>
              <a:rPr lang="en-US" sz="1200" i="1" dirty="0"/>
              <a:t>opportunity</a:t>
            </a:r>
            <a:r>
              <a:rPr lang="en-US" sz="1200" dirty="0"/>
              <a:t> in Lions history to ensure our service continues for generations!</a:t>
            </a:r>
          </a:p>
          <a:p>
            <a:r>
              <a:rPr lang="en-US" sz="1200" dirty="0"/>
              <a:t> </a:t>
            </a:r>
          </a:p>
          <a:p>
            <a:r>
              <a:rPr lang="en-US" sz="1200" dirty="0"/>
              <a:t>For those already immersed in Campaign 100, thank you for your support and ongoing commitment. For those less ingrained, welcome to Campaign 100!</a:t>
            </a:r>
          </a:p>
          <a:p>
            <a:endParaRPr lang="en-US" sz="1200" dirty="0"/>
          </a:p>
          <a:p>
            <a:r>
              <a:rPr lang="en-US" sz="1200" i="1" dirty="0"/>
              <a:t>(next slide)</a:t>
            </a:r>
          </a:p>
        </p:txBody>
      </p:sp>
      <p:sp>
        <p:nvSpPr>
          <p:cNvPr id="4" name="Slide Number Placeholder 3"/>
          <p:cNvSpPr>
            <a:spLocks noGrp="1"/>
          </p:cNvSpPr>
          <p:nvPr>
            <p:ph type="sldNum" sz="quarter" idx="5"/>
          </p:nvPr>
        </p:nvSpPr>
        <p:spPr/>
        <p:txBody>
          <a:bodyPr/>
          <a:lstStyle/>
          <a:p>
            <a:fld id="{9AE45CF7-7425-FD40-8218-CC60E76BE5A1}" type="slidenum">
              <a:rPr lang="en-US" smtClean="0"/>
              <a:t>36</a:t>
            </a:fld>
            <a:endParaRPr lang="en-US"/>
          </a:p>
        </p:txBody>
      </p:sp>
    </p:spTree>
    <p:extLst>
      <p:ext uri="{BB962C8B-B14F-4D97-AF65-F5344CB8AC3E}">
        <p14:creationId xmlns:p14="http://schemas.microsoft.com/office/powerpoint/2010/main" val="11957417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0" dirty="0"/>
              <a:t>Through Campaign 100, we are </a:t>
            </a:r>
            <a:r>
              <a:rPr lang="en-US" sz="1400" b="1" dirty="0"/>
              <a:t>increasing</a:t>
            </a:r>
            <a:r>
              <a:rPr lang="en-US" sz="1400" dirty="0"/>
              <a:t> our service impact in vision, youth development, disaster relief, and humanitarian efforts.</a:t>
            </a:r>
          </a:p>
          <a:p>
            <a:endParaRPr lang="en-US" sz="1400" dirty="0"/>
          </a:p>
          <a:p>
            <a:r>
              <a:rPr lang="en-US" sz="1400" dirty="0"/>
              <a:t>(click)</a:t>
            </a:r>
          </a:p>
          <a:p>
            <a:endParaRPr lang="en-US" sz="1400" dirty="0"/>
          </a:p>
          <a:p>
            <a:r>
              <a:rPr lang="en-US" sz="1400" b="1" dirty="0"/>
              <a:t>Fighting </a:t>
            </a:r>
            <a:r>
              <a:rPr lang="en-US" sz="1400" dirty="0"/>
              <a:t>the global epidemic of diabetes and improving quality of life for those diagnosed</a:t>
            </a:r>
          </a:p>
          <a:p>
            <a:endParaRPr lang="en-US" sz="1400" dirty="0"/>
          </a:p>
          <a:p>
            <a:r>
              <a:rPr lang="en-US" sz="1400" dirty="0"/>
              <a:t>(click)</a:t>
            </a:r>
          </a:p>
          <a:p>
            <a:endParaRPr lang="en-US" sz="1400" dirty="0"/>
          </a:p>
          <a:p>
            <a:r>
              <a:rPr lang="en-US" sz="1400" b="1" dirty="0"/>
              <a:t>And expanding</a:t>
            </a:r>
            <a:r>
              <a:rPr lang="en-US" sz="1400" dirty="0"/>
              <a:t> our focus on childhood cancer, hunger, and the environment.</a:t>
            </a:r>
          </a:p>
          <a:p>
            <a:r>
              <a:rPr lang="en-US" sz="1400" dirty="0"/>
              <a:t> </a:t>
            </a:r>
          </a:p>
          <a:p>
            <a:r>
              <a:rPr lang="en-US" sz="1400" dirty="0"/>
              <a:t>The needs of our world are changing rapidly and with your help, LCIF will be therewith funding to help us meet those needs. </a:t>
            </a:r>
          </a:p>
        </p:txBody>
      </p:sp>
      <p:sp>
        <p:nvSpPr>
          <p:cNvPr id="4" name="Slide Number Placeholder 3"/>
          <p:cNvSpPr>
            <a:spLocks noGrp="1"/>
          </p:cNvSpPr>
          <p:nvPr>
            <p:ph type="sldNum" sz="quarter" idx="5"/>
          </p:nvPr>
        </p:nvSpPr>
        <p:spPr/>
        <p:txBody>
          <a:bodyPr/>
          <a:lstStyle/>
          <a:p>
            <a:fld id="{9AE45CF7-7425-FD40-8218-CC60E76BE5A1}" type="slidenum">
              <a:rPr lang="en-US" smtClean="0"/>
              <a:t>37</a:t>
            </a:fld>
            <a:endParaRPr lang="en-US"/>
          </a:p>
        </p:txBody>
      </p:sp>
    </p:spTree>
    <p:extLst>
      <p:ext uri="{BB962C8B-B14F-4D97-AF65-F5344CB8AC3E}">
        <p14:creationId xmlns:p14="http://schemas.microsoft.com/office/powerpoint/2010/main" val="13134444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Three hundred million dollars. That’s a tremendous sum of money, but remember the WHY we just discussed. The world needs our service. Together, Lions and clubs worldwide have already helped us toward our goal. But we would not be here today if we did not need significantly more progress.</a:t>
            </a:r>
          </a:p>
          <a:p>
            <a:endParaRPr lang="en-US" sz="1200" dirty="0"/>
          </a:p>
          <a:p>
            <a:pPr defTabSz="966612">
              <a:defRPr/>
            </a:pPr>
            <a:r>
              <a:rPr lang="en-US" sz="1200" dirty="0"/>
              <a:t>When Campaign 100 launched, our strategy meant we would reach our goal by mid-2021. The global pandemic has complicated our world, including our ability to raise funds. </a:t>
            </a:r>
          </a:p>
          <a:p>
            <a:pPr defTabSz="966612">
              <a:defRPr/>
            </a:pPr>
            <a:endParaRPr lang="en-US" sz="1200" dirty="0"/>
          </a:p>
          <a:p>
            <a:pPr defTabSz="966612">
              <a:defRPr/>
            </a:pPr>
            <a:r>
              <a:rPr lang="en-US" sz="1200" dirty="0"/>
              <a:t>(click)</a:t>
            </a:r>
          </a:p>
          <a:p>
            <a:pPr defTabSz="966612">
              <a:defRPr/>
            </a:pPr>
            <a:endParaRPr lang="en-US" sz="1200" dirty="0"/>
          </a:p>
          <a:p>
            <a:pPr defTabSz="966612">
              <a:defRPr/>
            </a:pPr>
            <a:r>
              <a:rPr lang="en-US" sz="1200" dirty="0"/>
              <a:t>For this reason, LCIF’s board of trustees approved extending Campaign 100 through June 2022. They did so with confidence that you and I, your club and mine, will take advantage of the extension to support our service by supporting our foundation!  </a:t>
            </a:r>
          </a:p>
          <a:p>
            <a:endParaRPr lang="en-US" sz="1200" dirty="0"/>
          </a:p>
          <a:p>
            <a:r>
              <a:rPr lang="en-US" sz="1200" dirty="0"/>
              <a:t> </a:t>
            </a:r>
          </a:p>
        </p:txBody>
      </p:sp>
      <p:sp>
        <p:nvSpPr>
          <p:cNvPr id="4" name="Slide Number Placeholder 3"/>
          <p:cNvSpPr>
            <a:spLocks noGrp="1"/>
          </p:cNvSpPr>
          <p:nvPr>
            <p:ph type="sldNum" sz="quarter" idx="5"/>
          </p:nvPr>
        </p:nvSpPr>
        <p:spPr/>
        <p:txBody>
          <a:bodyPr/>
          <a:lstStyle/>
          <a:p>
            <a:fld id="{9AE45CF7-7425-FD40-8218-CC60E76BE5A1}" type="slidenum">
              <a:rPr lang="en-US" smtClean="0"/>
              <a:t>38</a:t>
            </a:fld>
            <a:endParaRPr lang="en-US"/>
          </a:p>
        </p:txBody>
      </p:sp>
    </p:spTree>
    <p:extLst>
      <p:ext uri="{BB962C8B-B14F-4D97-AF65-F5344CB8AC3E}">
        <p14:creationId xmlns:p14="http://schemas.microsoft.com/office/powerpoint/2010/main" val="14789089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E45CF7-7425-FD40-8218-CC60E76BE5A1}" type="slidenum">
              <a:rPr lang="en-US" smtClean="0"/>
              <a:t>39</a:t>
            </a:fld>
            <a:endParaRPr lang="en-US"/>
          </a:p>
        </p:txBody>
      </p:sp>
    </p:spTree>
    <p:extLst>
      <p:ext uri="{BB962C8B-B14F-4D97-AF65-F5344CB8AC3E}">
        <p14:creationId xmlns:p14="http://schemas.microsoft.com/office/powerpoint/2010/main" val="28365048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300" i="1" dirty="0"/>
          </a:p>
        </p:txBody>
      </p:sp>
      <p:sp>
        <p:nvSpPr>
          <p:cNvPr id="4" name="Slide Number Placeholder 3"/>
          <p:cNvSpPr>
            <a:spLocks noGrp="1"/>
          </p:cNvSpPr>
          <p:nvPr>
            <p:ph type="sldNum" sz="quarter" idx="5"/>
          </p:nvPr>
        </p:nvSpPr>
        <p:spPr/>
        <p:txBody>
          <a:bodyPr/>
          <a:lstStyle/>
          <a:p>
            <a:fld id="{9AE45CF7-7425-FD40-8218-CC60E76BE5A1}" type="slidenum">
              <a:rPr lang="en-US" smtClean="0"/>
              <a:t>40</a:t>
            </a:fld>
            <a:endParaRPr lang="en-US"/>
          </a:p>
        </p:txBody>
      </p:sp>
    </p:spTree>
    <p:extLst>
      <p:ext uri="{BB962C8B-B14F-4D97-AF65-F5344CB8AC3E}">
        <p14:creationId xmlns:p14="http://schemas.microsoft.com/office/powerpoint/2010/main" val="24052906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COVID-19 has drastically changed all our lives and quickly shifted how we Lions connect and serve our communities.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However, I have some great news to share with all of you on how LCIF continues to support Lion service through the pandemic.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Since March 2020, LCIF has awarded more than 6.8 million U.S. dollars for COVID-19 relief funding. This funding has purchased much need personal protective equipment and supported our local healthcare workers. </a:t>
            </a:r>
            <a:endParaRPr lang="en-US" sz="1200" kern="1200" dirty="0">
              <a:solidFill>
                <a:schemeClr val="tx1"/>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More than 1.6 million US dollars has been awarded right here in C.A. 4 bringing much needed hope, kindness, and optimism.</a:t>
            </a:r>
            <a:endParaRPr lang="en-US" sz="1200" kern="1200" dirty="0">
              <a:solidFill>
                <a:schemeClr val="tx1"/>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Thank you for looking after your neighbors on the front line of pandemic relief.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(next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70F1C-6A58-4466-8084-1EDED8104B8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72893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In 2019, LCIF launched two new grant programs addressing Childhood Cancer and Hunger. To date, these pilot grant programs have together awarded 52 grants totaling more than 2.4 million US dollars. </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In India, Lions used a Hunger grant to upgrade kitchens and dining facilities in </a:t>
            </a:r>
            <a:r>
              <a:rPr lang="en-US" sz="1200" b="1" kern="1200" dirty="0">
                <a:solidFill>
                  <a:schemeClr val="tx1"/>
                </a:solidFill>
                <a:effectLst/>
                <a:latin typeface="+mn-lt"/>
                <a:ea typeface="+mn-ea"/>
                <a:cs typeface="+mn-cs"/>
              </a:rPr>
              <a:t>NINETY</a:t>
            </a:r>
            <a:r>
              <a:rPr lang="en-US" sz="1200" b="0" kern="1200" dirty="0">
                <a:solidFill>
                  <a:schemeClr val="tx1"/>
                </a:solidFill>
                <a:effectLst/>
                <a:latin typeface="+mn-lt"/>
                <a:ea typeface="+mn-ea"/>
                <a:cs typeface="+mn-cs"/>
              </a:rPr>
              <a:t> childcare centers throughout the state of Kerala. These improvements are helping more than 2,200 children enjoy freshly prepared meals in clean, welcoming environments.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70F1C-6A58-4466-8084-1EDED8104B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3603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With every donation returned in the form of grant programs and funding, Lions Clubs International Foundation – YOUR foundation – amplifies every hour you commit to your community’s well-being. Lions and Leos worldwide have long told their moving stories of service. Now, it’s time to magnify LCIF’s impact on that service – the stories YOUR donations make possible. Let’s look at how LCIF magnified your service over the past year.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70F1C-6A58-4466-8084-1EDED8104B8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39385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This year we are focusing on three initiatives to help us reach our goal of US$300 million globally, US$49 million in CA IV:</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With your help, we need to increase the number of Model Clubs</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We need more members to participate in our campaign. We need EVERY Lion and Leo – and club – on board!</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And we need to make sure we all spread the word of LCIF’s District and Club Community Impact grant program, which returns a portion of what we donate to LCIF to our communities in the form of grant funding. </a:t>
            </a:r>
            <a:r>
              <a:rPr lang="en-US" sz="1200" b="0" i="0" u="none" strike="noStrike" kern="1200">
                <a:solidFill>
                  <a:schemeClr val="tx1"/>
                </a:solidFill>
                <a:effectLst/>
                <a:latin typeface="+mn-lt"/>
                <a:ea typeface="+mn-ea"/>
                <a:cs typeface="+mn-cs"/>
              </a:rPr>
              <a:t>More on this wonderful grant program for your club or district in a few minutes.</a:t>
            </a:r>
            <a:r>
              <a:rPr lang="en-US" sz="1200" b="0" i="0" kern="120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9AE45CF7-7425-FD40-8218-CC60E76BE5A1}" type="slidenum">
              <a:rPr lang="en-US" smtClean="0"/>
              <a:t>43</a:t>
            </a:fld>
            <a:endParaRPr lang="en-US"/>
          </a:p>
        </p:txBody>
      </p:sp>
    </p:spTree>
    <p:extLst>
      <p:ext uri="{BB962C8B-B14F-4D97-AF65-F5344CB8AC3E}">
        <p14:creationId xmlns:p14="http://schemas.microsoft.com/office/powerpoint/2010/main" val="34485063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dirty="0"/>
              <a:t>For those who have already personally supported LCIF during Campaign 100, thank you. For those who have made your gift recurring, or ongoing, thank you again. For those meaning to give whatever you can, I ask you to recall your answer to my question about how LCIF grant funds have PERSONALLY empowered your service. When we make it personal, we give what we can. </a:t>
            </a:r>
          </a:p>
        </p:txBody>
      </p:sp>
      <p:sp>
        <p:nvSpPr>
          <p:cNvPr id="4" name="Slide Number Placeholder 3"/>
          <p:cNvSpPr>
            <a:spLocks noGrp="1"/>
          </p:cNvSpPr>
          <p:nvPr>
            <p:ph type="sldNum" sz="quarter" idx="5"/>
          </p:nvPr>
        </p:nvSpPr>
        <p:spPr/>
        <p:txBody>
          <a:bodyPr/>
          <a:lstStyle/>
          <a:p>
            <a:fld id="{9AE45CF7-7425-FD40-8218-CC60E76BE5A1}" type="slidenum">
              <a:rPr lang="en-US" smtClean="0"/>
              <a:t>44</a:t>
            </a:fld>
            <a:endParaRPr lang="en-US"/>
          </a:p>
        </p:txBody>
      </p:sp>
    </p:spTree>
    <p:extLst>
      <p:ext uri="{BB962C8B-B14F-4D97-AF65-F5344CB8AC3E}">
        <p14:creationId xmlns:p14="http://schemas.microsoft.com/office/powerpoint/2010/main" val="687338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90613175-C83C-4074-BD96-D5BF6DD143F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(PRYOR)</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4334708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sz="1200" dirty="0"/>
          </a:p>
        </p:txBody>
      </p:sp>
      <p:sp>
        <p:nvSpPr>
          <p:cNvPr id="4" name="Slide Number Placeholder 3"/>
          <p:cNvSpPr>
            <a:spLocks noGrp="1"/>
          </p:cNvSpPr>
          <p:nvPr>
            <p:ph type="sldNum" sz="quarter" idx="5"/>
          </p:nvPr>
        </p:nvSpPr>
        <p:spPr/>
        <p:txBody>
          <a:bodyPr/>
          <a:lstStyle/>
          <a:p>
            <a:fld id="{9AE45CF7-7425-FD40-8218-CC60E76BE5A1}" type="slidenum">
              <a:rPr lang="en-US" smtClean="0"/>
              <a:t>46</a:t>
            </a:fld>
            <a:endParaRPr lang="en-US"/>
          </a:p>
        </p:txBody>
      </p:sp>
    </p:spTree>
    <p:extLst>
      <p:ext uri="{BB962C8B-B14F-4D97-AF65-F5344CB8AC3E}">
        <p14:creationId xmlns:p14="http://schemas.microsoft.com/office/powerpoint/2010/main" val="23914054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I know there are many questions, but before we address them, I ask all of you here to remember the common thread among the stories of service – stories of pride – we heard earlier. What made each project extraordinary, even life-changing, is a combination of YOUR service empowered and magnified by LCIF grant funds.</a:t>
            </a:r>
          </a:p>
          <a:p>
            <a:endParaRPr lang="en-US" sz="1200" dirty="0"/>
          </a:p>
          <a:p>
            <a:r>
              <a:rPr lang="en-US" sz="1200" dirty="0"/>
              <a:t>Please, let’s all give </a:t>
            </a:r>
            <a:r>
              <a:rPr lang="en-US" sz="1200" b="1" dirty="0"/>
              <a:t>what</a:t>
            </a:r>
            <a:r>
              <a:rPr lang="en-US" sz="1200" dirty="0"/>
              <a:t> we can, </a:t>
            </a:r>
            <a:r>
              <a:rPr lang="en-US" sz="1200" b="1" dirty="0"/>
              <a:t>whenever</a:t>
            </a:r>
            <a:r>
              <a:rPr lang="en-US" sz="1200" dirty="0"/>
              <a:t> we can. Every gift makes a difference in someone’s life. We’ve entered our final year of LCIF’s Campaign 100. We each have 10 months to become part of Lions history by giving individually and through our clubs. On behalf of LCIF, I kindly ask for your support so LCIF can provide grant funds to you, Lions and Leos for decades to come. </a:t>
            </a:r>
          </a:p>
          <a:p>
            <a:endParaRPr lang="en-US" dirty="0"/>
          </a:p>
        </p:txBody>
      </p:sp>
      <p:sp>
        <p:nvSpPr>
          <p:cNvPr id="4" name="Slide Number Placeholder 3"/>
          <p:cNvSpPr>
            <a:spLocks noGrp="1"/>
          </p:cNvSpPr>
          <p:nvPr>
            <p:ph type="sldNum" sz="quarter" idx="5"/>
          </p:nvPr>
        </p:nvSpPr>
        <p:spPr/>
        <p:txBody>
          <a:bodyPr/>
          <a:lstStyle/>
          <a:p>
            <a:fld id="{9AE45CF7-7425-FD40-8218-CC60E76BE5A1}" type="slidenum">
              <a:rPr lang="en-US" smtClean="0"/>
              <a:t>47</a:t>
            </a:fld>
            <a:endParaRPr lang="en-US"/>
          </a:p>
        </p:txBody>
      </p:sp>
    </p:spTree>
    <p:extLst>
      <p:ext uri="{BB962C8B-B14F-4D97-AF65-F5344CB8AC3E}">
        <p14:creationId xmlns:p14="http://schemas.microsoft.com/office/powerpoint/2010/main" val="4915903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(Insert commentary about video)</a:t>
            </a:r>
          </a:p>
          <a:p>
            <a:endParaRPr lang="en-US" sz="1300" dirty="0"/>
          </a:p>
          <a:p>
            <a:r>
              <a:rPr lang="en-US" sz="1300" dirty="0"/>
              <a:t>Lions, did you know since 1968, LCIF has awarded more than XX million U.S. dollars to Constitutional Area 4?</a:t>
            </a:r>
          </a:p>
          <a:p>
            <a:endParaRPr lang="en-US" sz="1300" dirty="0"/>
          </a:p>
          <a:p>
            <a:r>
              <a:rPr lang="en-US" sz="1300" dirty="0"/>
              <a:t>I know each dollar has been put to great use improving our beloved communities!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8996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Last year alone, our global foundation helped us improve health and well-being…strengthen our own communities…and protect those most vulnerable through nearly 1,200 grants totaling more than 34 million U.S. dollars.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you see here, LCIF grants fund projects in ALL cause areas Lions care most about.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70F1C-6A58-4466-8084-1EDED8104B8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77871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here is a breakdown of grants by constitutional area for last Lion year.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70F1C-6A58-4466-8084-1EDED8104B8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05988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E45CF7-7425-FD40-8218-CC60E76BE5A1}" type="slidenum">
              <a:rPr lang="en-US" smtClean="0"/>
              <a:t>11</a:t>
            </a:fld>
            <a:endParaRPr lang="en-US"/>
          </a:p>
        </p:txBody>
      </p:sp>
    </p:spTree>
    <p:extLst>
      <p:ext uri="{BB962C8B-B14F-4D97-AF65-F5344CB8AC3E}">
        <p14:creationId xmlns:p14="http://schemas.microsoft.com/office/powerpoint/2010/main" val="12608656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ＭＳ Ｐゴシック" pitchFamily="34" charset="-128"/>
                <a:cs typeface="Arial" charset="0"/>
              </a:rPr>
              <a:t>Now that we’ve talked about grant programs available, I’ll share a few resources to help you start the grant application process. </a:t>
            </a:r>
          </a:p>
          <a:p>
            <a:endParaRPr lang="en-US" dirty="0">
              <a:ea typeface="ＭＳ Ｐゴシック" pitchFamily="34" charset="-128"/>
              <a:cs typeface="Arial" charset="0"/>
            </a:endParaRPr>
          </a:p>
          <a:p>
            <a:r>
              <a:rPr lang="en-US" dirty="0">
                <a:ea typeface="ＭＳ Ｐゴシック" pitchFamily="34" charset="-128"/>
                <a:cs typeface="Arial" charset="0"/>
              </a:rPr>
              <a:t>First, I hope you will take advantage of LCIF’s Grants Toolkit webpage, where you will find comprehensive information regarding applying for and managing your LCIF grant. </a:t>
            </a:r>
          </a:p>
          <a:p>
            <a:endParaRPr lang="en-US" dirty="0">
              <a:ea typeface="ＭＳ Ｐゴシック" pitchFamily="34" charset="-128"/>
              <a:cs typeface="Arial" charset="0"/>
            </a:endParaRPr>
          </a:p>
          <a:p>
            <a:r>
              <a:rPr lang="en-US" dirty="0">
                <a:ea typeface="ＭＳ Ｐゴシック" pitchFamily="34" charset="-128"/>
                <a:cs typeface="Arial" charset="0"/>
              </a:rPr>
              <a:t>Next, make sure you know your grant deadlines. Most grants go to LCIF’s Board of Trustees for approval. For most types of grants, applications must be submitted 90 days prior to board meetings in order to give staff ample time to review.</a:t>
            </a:r>
          </a:p>
          <a:p>
            <a:endParaRPr lang="en-US" dirty="0">
              <a:ea typeface="ＭＳ Ｐゴシック" pitchFamily="34" charset="-128"/>
              <a:cs typeface="Arial" charset="0"/>
            </a:endParaRPr>
          </a:p>
          <a:p>
            <a:r>
              <a:rPr lang="en-US" dirty="0">
                <a:ea typeface="ＭＳ Ｐゴシック" pitchFamily="34" charset="-128"/>
                <a:cs typeface="Arial" charset="0"/>
              </a:rPr>
              <a:t>Lastly, when you visit our booth, make pick up the 10 Tips for Applying for an LCIF Grant brochure, which walks you through each step of the grant application process to ensure success.</a:t>
            </a:r>
          </a:p>
          <a:p>
            <a:endParaRPr lang="en-US" dirty="0">
              <a:ea typeface="ＭＳ Ｐゴシック" pitchFamily="34" charset="-128"/>
              <a:cs typeface="Arial" charset="0"/>
            </a:endParaRPr>
          </a:p>
          <a:p>
            <a:r>
              <a:rPr lang="en-US" dirty="0">
                <a:ea typeface="ＭＳ Ｐゴシック" pitchFamily="34" charset="-128"/>
                <a:cs typeface="Arial" charset="0"/>
              </a:rPr>
              <a:t>(click)</a:t>
            </a:r>
          </a:p>
          <a:p>
            <a:endParaRPr lang="en-US" dirty="0">
              <a:ea typeface="ＭＳ Ｐゴシック" pitchFamily="34" charset="-128"/>
              <a:cs typeface="Arial" charset="0"/>
            </a:endParaRPr>
          </a:p>
          <a:p>
            <a:r>
              <a:rPr lang="en-US" dirty="0">
                <a:ea typeface="ＭＳ Ｐゴシック" pitchFamily="34" charset="-128"/>
                <a:cs typeface="Arial" charset="0"/>
              </a:rPr>
              <a:t>And you can always email </a:t>
            </a:r>
            <a:r>
              <a:rPr lang="en-US" dirty="0" err="1">
                <a:ea typeface="ＭＳ Ｐゴシック" pitchFamily="34" charset="-128"/>
                <a:cs typeface="Arial" charset="0"/>
              </a:rPr>
              <a:t>lcifglobalgrants@lionsclubs.org</a:t>
            </a:r>
            <a:r>
              <a:rPr lang="en-US" dirty="0">
                <a:ea typeface="ＭＳ Ｐゴシック" pitchFamily="34" charset="-128"/>
                <a:cs typeface="Arial" charset="0"/>
              </a:rPr>
              <a:t> for further assistance.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70F1C-6A58-4466-8084-1EDED8104B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94262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11.png"/><Relationship Id="rId4" Type="http://schemas.microsoft.com/office/2007/relationships/hdphoto" Target="../media/hdphoto1.wdp"/></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39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39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523999" y="5613399"/>
            <a:ext cx="3036959" cy="886792"/>
          </a:xfrm>
          <a:prstGeom prst="rect">
            <a:avLst/>
          </a:prstGeom>
        </p:spPr>
      </p:pic>
    </p:spTree>
    <p:extLst>
      <p:ext uri="{BB962C8B-B14F-4D97-AF65-F5344CB8AC3E}">
        <p14:creationId xmlns:p14="http://schemas.microsoft.com/office/powerpoint/2010/main" val="21949258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3CD42D-FF1A-0C47-8231-7E899959E7A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screenshot of a cell phone&#10;&#10;Description automatically generated">
            <a:extLst>
              <a:ext uri="{FF2B5EF4-FFF2-40B4-BE49-F238E27FC236}">
                <a16:creationId xmlns:a16="http://schemas.microsoft.com/office/drawing/2014/main" id="{D0ABA9C3-B604-9240-A0AD-A85DB7C7FB9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3" name="Picture 12" descr="A picture containing food, drawing&#10;&#10;Description automatically generated">
            <a:extLst>
              <a:ext uri="{FF2B5EF4-FFF2-40B4-BE49-F238E27FC236}">
                <a16:creationId xmlns:a16="http://schemas.microsoft.com/office/drawing/2014/main" id="{3C30ABBF-2E74-FC4C-B25D-B2CE07E7D27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4" name="Straight Connector 13">
            <a:extLst>
              <a:ext uri="{FF2B5EF4-FFF2-40B4-BE49-F238E27FC236}">
                <a16:creationId xmlns:a16="http://schemas.microsoft.com/office/drawing/2014/main" id="{45AFF672-4880-0248-871D-56B0BED9A01F}"/>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15" name="Slide Number Placeholder 19">
            <a:extLst>
              <a:ext uri="{FF2B5EF4-FFF2-40B4-BE49-F238E27FC236}">
                <a16:creationId xmlns:a16="http://schemas.microsoft.com/office/drawing/2014/main" id="{0F46DA33-1B5C-0B4A-A918-EB6397868ADB}"/>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dirty="0">
              <a:solidFill>
                <a:schemeClr val="bg1"/>
              </a:solidFill>
            </a:endParaRPr>
          </a:p>
        </p:txBody>
      </p:sp>
      <p:sp>
        <p:nvSpPr>
          <p:cNvPr id="16" name="Title 1">
            <a:extLst>
              <a:ext uri="{FF2B5EF4-FFF2-40B4-BE49-F238E27FC236}">
                <a16:creationId xmlns:a16="http://schemas.microsoft.com/office/drawing/2014/main" id="{2414C3AC-72BD-E543-B9D2-0ECB6D60714D}"/>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7" name="Text Placeholder 4">
            <a:extLst>
              <a:ext uri="{FF2B5EF4-FFF2-40B4-BE49-F238E27FC236}">
                <a16:creationId xmlns:a16="http://schemas.microsoft.com/office/drawing/2014/main" id="{D8E4F99F-BC94-DA4B-940F-63D0F0D9F4EA}"/>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66883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rgbClr val="0D2240"/>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D5F0FFC-64E5-984E-8312-ADD1A478E1C8}"/>
              </a:ext>
            </a:extLst>
          </p:cNvPr>
          <p:cNvSpPr>
            <a:spLocks noGrp="1"/>
          </p:cNvSpPr>
          <p:nvPr>
            <p:ph type="pic" sz="quarter" idx="14"/>
          </p:nvPr>
        </p:nvSpPr>
        <p:spPr>
          <a:xfrm>
            <a:off x="7425755" y="1269612"/>
            <a:ext cx="4343884" cy="4830763"/>
          </a:xfrm>
          <a:ln w="28575">
            <a:solidFill>
              <a:schemeClr val="accent2"/>
            </a:solidFill>
          </a:ln>
        </p:spPr>
        <p:txBody>
          <a:bodyPr/>
          <a:lstStyle/>
          <a:p>
            <a:endParaRPr lang="en-US"/>
          </a:p>
        </p:txBody>
      </p:sp>
      <p:sp>
        <p:nvSpPr>
          <p:cNvPr id="12" name="Rectangle 11">
            <a:extLst>
              <a:ext uri="{FF2B5EF4-FFF2-40B4-BE49-F238E27FC236}">
                <a16:creationId xmlns:a16="http://schemas.microsoft.com/office/drawing/2014/main" id="{EC7AB8A7-C066-5E41-BBDA-CCF82A34A4B4}"/>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screenshot of a cell phone&#10;&#10;Description automatically generated">
            <a:extLst>
              <a:ext uri="{FF2B5EF4-FFF2-40B4-BE49-F238E27FC236}">
                <a16:creationId xmlns:a16="http://schemas.microsoft.com/office/drawing/2014/main" id="{C20ABBF3-8D3A-8048-B567-9E8CFBCA849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4" name="Picture 13" descr="A picture containing food, drawing&#10;&#10;Description automatically generated">
            <a:extLst>
              <a:ext uri="{FF2B5EF4-FFF2-40B4-BE49-F238E27FC236}">
                <a16:creationId xmlns:a16="http://schemas.microsoft.com/office/drawing/2014/main" id="{AD5E29FE-C5B9-8F49-A5F7-DB5CCE1CC9D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5" name="Straight Connector 14">
            <a:extLst>
              <a:ext uri="{FF2B5EF4-FFF2-40B4-BE49-F238E27FC236}">
                <a16:creationId xmlns:a16="http://schemas.microsoft.com/office/drawing/2014/main" id="{19DE7CCE-6DF5-A240-9813-A2DDD35406DC}"/>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16" name="Slide Number Placeholder 19">
            <a:extLst>
              <a:ext uri="{FF2B5EF4-FFF2-40B4-BE49-F238E27FC236}">
                <a16:creationId xmlns:a16="http://schemas.microsoft.com/office/drawing/2014/main" id="{90F736FC-6279-9244-87AC-84BC75B260D6}"/>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dirty="0">
              <a:solidFill>
                <a:schemeClr val="bg1"/>
              </a:solidFill>
            </a:endParaRPr>
          </a:p>
        </p:txBody>
      </p:sp>
      <p:sp>
        <p:nvSpPr>
          <p:cNvPr id="17" name="Title 1">
            <a:extLst>
              <a:ext uri="{FF2B5EF4-FFF2-40B4-BE49-F238E27FC236}">
                <a16:creationId xmlns:a16="http://schemas.microsoft.com/office/drawing/2014/main" id="{0910C12B-5EB3-0B49-BCE4-52470ECDA2FE}"/>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8" name="Text Placeholder 4">
            <a:extLst>
              <a:ext uri="{FF2B5EF4-FFF2-40B4-BE49-F238E27FC236}">
                <a16:creationId xmlns:a16="http://schemas.microsoft.com/office/drawing/2014/main" id="{EBD13469-A7F6-7043-AAA8-D66315A3E13D}"/>
              </a:ext>
            </a:extLst>
          </p:cNvPr>
          <p:cNvSpPr>
            <a:spLocks noGrp="1"/>
          </p:cNvSpPr>
          <p:nvPr>
            <p:ph type="body" sz="quarter" idx="13"/>
          </p:nvPr>
        </p:nvSpPr>
        <p:spPr>
          <a:xfrm>
            <a:off x="410818" y="1269612"/>
            <a:ext cx="5354255" cy="49073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24702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_Title and Content">
    <p:bg>
      <p:bgPr>
        <a:solidFill>
          <a:srgbClr val="0D224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1AB8C3-10A7-3743-807C-DDFA2E6F9F70}"/>
              </a:ext>
            </a:extLst>
          </p:cNvPr>
          <p:cNvSpPr>
            <a:spLocks noGrp="1"/>
          </p:cNvSpPr>
          <p:nvPr>
            <p:ph idx="1"/>
          </p:nvPr>
        </p:nvSpPr>
        <p:spPr>
          <a:xfrm>
            <a:off x="838200" y="1423686"/>
            <a:ext cx="10515600" cy="475327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8287B9AC-07B9-F245-A329-1B92B71C0393}"/>
              </a:ext>
            </a:extLst>
          </p:cNvPr>
          <p:cNvSpPr>
            <a:spLocks noGrp="1"/>
          </p:cNvSpPr>
          <p:nvPr>
            <p:ph type="title" hasCustomPrompt="1"/>
          </p:nvPr>
        </p:nvSpPr>
        <p:spPr>
          <a:xfrm>
            <a:off x="838199" y="365126"/>
            <a:ext cx="8653041" cy="665022"/>
          </a:xfrm>
        </p:spPr>
        <p:txBody>
          <a:bodyPr>
            <a:normAutofit/>
          </a:bodyPr>
          <a:lstStyle>
            <a:lvl1pPr>
              <a:defRPr sz="3200" b="1">
                <a:solidFill>
                  <a:schemeClr val="bg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E52F9647-778A-D94E-8B73-7BE69C3F4529}"/>
              </a:ext>
            </a:extLst>
          </p:cNvPr>
          <p:cNvCxnSpPr/>
          <p:nvPr userDrawn="1"/>
        </p:nvCxnSpPr>
        <p:spPr>
          <a:xfrm>
            <a:off x="838200" y="967695"/>
            <a:ext cx="4233530" cy="0"/>
          </a:xfrm>
          <a:prstGeom prst="line">
            <a:avLst/>
          </a:prstGeom>
          <a:ln w="28575">
            <a:solidFill>
              <a:srgbClr val="EBB700"/>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F5E8020-BC79-B843-AB9E-3C1D932D7C3C}"/>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picture containing food, drawing&#10;&#10;Description automatically generated">
            <a:extLst>
              <a:ext uri="{FF2B5EF4-FFF2-40B4-BE49-F238E27FC236}">
                <a16:creationId xmlns:a16="http://schemas.microsoft.com/office/drawing/2014/main" id="{7B3A4A51-F7F9-CB41-8E7C-DE0C78AF6F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8" name="Group 17">
            <a:extLst>
              <a:ext uri="{FF2B5EF4-FFF2-40B4-BE49-F238E27FC236}">
                <a16:creationId xmlns:a16="http://schemas.microsoft.com/office/drawing/2014/main" id="{F19EA265-C2F5-5740-86F5-940817373821}"/>
              </a:ext>
            </a:extLst>
          </p:cNvPr>
          <p:cNvGrpSpPr/>
          <p:nvPr userDrawn="1"/>
        </p:nvGrpSpPr>
        <p:grpSpPr>
          <a:xfrm>
            <a:off x="11273010" y="6416040"/>
            <a:ext cx="125096" cy="365760"/>
            <a:chOff x="9970956" y="6416040"/>
            <a:chExt cx="125096" cy="365760"/>
          </a:xfrm>
        </p:grpSpPr>
        <p:cxnSp>
          <p:nvCxnSpPr>
            <p:cNvPr id="19" name="Straight Connector 18">
              <a:extLst>
                <a:ext uri="{FF2B5EF4-FFF2-40B4-BE49-F238E27FC236}">
                  <a16:creationId xmlns:a16="http://schemas.microsoft.com/office/drawing/2014/main" id="{2422CB68-F27B-E842-8A11-C97CBE6D1670}"/>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7DF2F50-8E7D-1B42-8761-21F808AD4C85}"/>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1" name="Slide Number Placeholder 19">
            <a:extLst>
              <a:ext uri="{FF2B5EF4-FFF2-40B4-BE49-F238E27FC236}">
                <a16:creationId xmlns:a16="http://schemas.microsoft.com/office/drawing/2014/main" id="{9502FCF6-3A21-C84B-B59E-4F93397DA7C5}"/>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18004025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50" y="5613399"/>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4000" y="5033961"/>
            <a:ext cx="5953760" cy="579438"/>
          </a:xfrm>
        </p:spPr>
        <p:txBody>
          <a:bodyPr anchor="ct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4000" y="5740401"/>
            <a:ext cx="4310063" cy="518160"/>
          </a:xfrm>
        </p:spPr>
        <p:txBody>
          <a:bodyPr>
            <a:norm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34293586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Rectangle 12">
            <a:extLst>
              <a:ext uri="{FF2B5EF4-FFF2-40B4-BE49-F238E27FC236}">
                <a16:creationId xmlns:a16="http://schemas.microsoft.com/office/drawing/2014/main" id="{8384D8DC-1635-9C4A-99B5-1D801E87941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screenshot of a cell phone&#10;&#10;Description automatically generated">
            <a:extLst>
              <a:ext uri="{FF2B5EF4-FFF2-40B4-BE49-F238E27FC236}">
                <a16:creationId xmlns:a16="http://schemas.microsoft.com/office/drawing/2014/main" id="{920BF4C2-8310-3F45-BF88-A8A30439A67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8" name="Picture 17" descr="A picture containing food, drawing&#10;&#10;Description automatically generated">
            <a:extLst>
              <a:ext uri="{FF2B5EF4-FFF2-40B4-BE49-F238E27FC236}">
                <a16:creationId xmlns:a16="http://schemas.microsoft.com/office/drawing/2014/main" id="{8E476DA7-4AEC-5645-BC5E-9AAD3BAD5C7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9" name="Straight Connector 18">
            <a:extLst>
              <a:ext uri="{FF2B5EF4-FFF2-40B4-BE49-F238E27FC236}">
                <a16:creationId xmlns:a16="http://schemas.microsoft.com/office/drawing/2014/main" id="{F88CEFA6-9A7F-4F43-AA25-33A596E431D1}"/>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29" name="Slide Number Placeholder 28">
            <a:extLst>
              <a:ext uri="{FF2B5EF4-FFF2-40B4-BE49-F238E27FC236}">
                <a16:creationId xmlns:a16="http://schemas.microsoft.com/office/drawing/2014/main" id="{AA815A6F-6EC4-7640-8C07-D190169ED44A}"/>
              </a:ext>
            </a:extLst>
          </p:cNvPr>
          <p:cNvSpPr>
            <a:spLocks noGrp="1"/>
          </p:cNvSpPr>
          <p:nvPr>
            <p:ph type="sldNum" sz="quarter" idx="15"/>
          </p:nvPr>
        </p:nvSpPr>
        <p:spPr>
          <a:xfrm>
            <a:off x="152400" y="6361642"/>
            <a:ext cx="1148081" cy="365125"/>
          </a:xfrm>
        </p:spPr>
        <p:txBody>
          <a:bodyPr/>
          <a:lstStyle>
            <a:lvl1pPr>
              <a:defRPr>
                <a:solidFill>
                  <a:schemeClr val="bg1"/>
                </a:solidFill>
              </a:defRPr>
            </a:lvl1pPr>
          </a:lstStyle>
          <a:p>
            <a:fld id="{F69D2149-6FA0-4B4E-8818-1AEC2B97CF46}" type="slidenum">
              <a:rPr lang="en-US" smtClean="0"/>
              <a:pPr/>
              <a:t>‹#›</a:t>
            </a:fld>
            <a:endParaRPr lang="en-US" dirty="0"/>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25293890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Donut 6">
            <a:extLst>
              <a:ext uri="{FF2B5EF4-FFF2-40B4-BE49-F238E27FC236}">
                <a16:creationId xmlns:a16="http://schemas.microsoft.com/office/drawing/2014/main" id="{B02900D1-A6D8-2A4F-BC2C-2B077C379D67}"/>
              </a:ext>
            </a:extLst>
          </p:cNvPr>
          <p:cNvSpPr/>
          <p:nvPr userDrawn="1"/>
        </p:nvSpPr>
        <p:spPr>
          <a:xfrm>
            <a:off x="-1889759" y="843281"/>
            <a:ext cx="3190240" cy="3190240"/>
          </a:xfrm>
          <a:prstGeom prst="donut">
            <a:avLst>
              <a:gd name="adj" fmla="val 10292"/>
            </a:avLst>
          </a:prstGeom>
          <a:solidFill>
            <a:srgbClr val="0D2240">
              <a:alpha val="58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ectangle 12">
            <a:extLst>
              <a:ext uri="{FF2B5EF4-FFF2-40B4-BE49-F238E27FC236}">
                <a16:creationId xmlns:a16="http://schemas.microsoft.com/office/drawing/2014/main" id="{8384D8DC-1635-9C4A-99B5-1D801E87941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screenshot of a cell phone&#10;&#10;Description automatically generated">
            <a:extLst>
              <a:ext uri="{FF2B5EF4-FFF2-40B4-BE49-F238E27FC236}">
                <a16:creationId xmlns:a16="http://schemas.microsoft.com/office/drawing/2014/main" id="{920BF4C2-8310-3F45-BF88-A8A30439A67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8" name="Picture 17" descr="A picture containing food, drawing&#10;&#10;Description automatically generated">
            <a:extLst>
              <a:ext uri="{FF2B5EF4-FFF2-40B4-BE49-F238E27FC236}">
                <a16:creationId xmlns:a16="http://schemas.microsoft.com/office/drawing/2014/main" id="{8E476DA7-4AEC-5645-BC5E-9AAD3BAD5C7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9" name="Straight Connector 18">
            <a:extLst>
              <a:ext uri="{FF2B5EF4-FFF2-40B4-BE49-F238E27FC236}">
                <a16:creationId xmlns:a16="http://schemas.microsoft.com/office/drawing/2014/main" id="{F88CEFA6-9A7F-4F43-AA25-33A596E431D1}"/>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29" name="Slide Number Placeholder 28">
            <a:extLst>
              <a:ext uri="{FF2B5EF4-FFF2-40B4-BE49-F238E27FC236}">
                <a16:creationId xmlns:a16="http://schemas.microsoft.com/office/drawing/2014/main" id="{AA815A6F-6EC4-7640-8C07-D190169ED44A}"/>
              </a:ext>
            </a:extLst>
          </p:cNvPr>
          <p:cNvSpPr>
            <a:spLocks noGrp="1"/>
          </p:cNvSpPr>
          <p:nvPr>
            <p:ph type="sldNum" sz="quarter" idx="15"/>
          </p:nvPr>
        </p:nvSpPr>
        <p:spPr>
          <a:xfrm>
            <a:off x="152400" y="6361642"/>
            <a:ext cx="1148081" cy="365125"/>
          </a:xfrm>
        </p:spPr>
        <p:txBody>
          <a:bodyPr/>
          <a:lstStyle>
            <a:lvl1pPr>
              <a:defRPr>
                <a:solidFill>
                  <a:schemeClr val="bg1"/>
                </a:solidFill>
              </a:defRPr>
            </a:lvl1pPr>
          </a:lstStyle>
          <a:p>
            <a:fld id="{F69D2149-6FA0-4B4E-8818-1AEC2B97CF46}" type="slidenum">
              <a:rPr lang="en-US" smtClean="0"/>
              <a:pPr/>
              <a:t>‹#›</a:t>
            </a:fld>
            <a:endParaRPr lang="en-US" dirty="0"/>
          </a:p>
        </p:txBody>
      </p:sp>
    </p:spTree>
    <p:extLst>
      <p:ext uri="{BB962C8B-B14F-4D97-AF65-F5344CB8AC3E}">
        <p14:creationId xmlns:p14="http://schemas.microsoft.com/office/powerpoint/2010/main" val="36193034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D224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C05768E-072F-9B4F-A688-26D69792372F}"/>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11AB8C3-10A7-3743-807C-DDFA2E6F9F70}"/>
              </a:ext>
            </a:extLst>
          </p:cNvPr>
          <p:cNvSpPr>
            <a:spLocks noGrp="1"/>
          </p:cNvSpPr>
          <p:nvPr>
            <p:ph idx="1"/>
          </p:nvPr>
        </p:nvSpPr>
        <p:spPr>
          <a:xfrm>
            <a:off x="838200" y="1423686"/>
            <a:ext cx="10515600" cy="475327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EFFF0BA3-F1B3-2646-AEC2-E09811C13267}"/>
              </a:ext>
            </a:extLst>
          </p:cNvPr>
          <p:cNvSpPr>
            <a:spLocks noGrp="1"/>
          </p:cNvSpPr>
          <p:nvPr>
            <p:ph type="sldNum" sz="quarter" idx="12"/>
          </p:nvPr>
        </p:nvSpPr>
        <p:spPr/>
        <p:txBody>
          <a:bodyPr/>
          <a:lstStyle>
            <a:lvl1pPr>
              <a:defRPr>
                <a:solidFill>
                  <a:schemeClr val="bg1"/>
                </a:solidFill>
              </a:defRPr>
            </a:lvl1pPr>
          </a:lstStyle>
          <a:p>
            <a:fld id="{F69D2149-6FA0-4B4E-8818-1AEC2B97CF46}" type="slidenum">
              <a:rPr lang="en-US" smtClean="0"/>
              <a:pPr/>
              <a:t>‹#›</a:t>
            </a:fld>
            <a:endParaRPr lang="en-US" dirty="0"/>
          </a:p>
        </p:txBody>
      </p:sp>
      <p:pic>
        <p:nvPicPr>
          <p:cNvPr id="10" name="Picture 9" descr="A screenshot of a cell phone&#10;&#10;Description automatically generated">
            <a:extLst>
              <a:ext uri="{FF2B5EF4-FFF2-40B4-BE49-F238E27FC236}">
                <a16:creationId xmlns:a16="http://schemas.microsoft.com/office/drawing/2014/main" id="{22074B79-FD4C-1247-9B30-6C62777E226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1" name="Picture 10" descr="A picture containing food, drawing&#10;&#10;Description automatically generated">
            <a:extLst>
              <a:ext uri="{FF2B5EF4-FFF2-40B4-BE49-F238E27FC236}">
                <a16:creationId xmlns:a16="http://schemas.microsoft.com/office/drawing/2014/main" id="{E8651A27-8474-BA4B-9C6F-DBE92AF9650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2" name="Straight Connector 11">
            <a:extLst>
              <a:ext uri="{FF2B5EF4-FFF2-40B4-BE49-F238E27FC236}">
                <a16:creationId xmlns:a16="http://schemas.microsoft.com/office/drawing/2014/main" id="{AB5E67B4-6F55-2F46-A332-9C7393A647F2}"/>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8287B9AC-07B9-F245-A329-1B92B71C0393}"/>
              </a:ext>
            </a:extLst>
          </p:cNvPr>
          <p:cNvSpPr>
            <a:spLocks noGrp="1"/>
          </p:cNvSpPr>
          <p:nvPr>
            <p:ph type="title" hasCustomPrompt="1"/>
          </p:nvPr>
        </p:nvSpPr>
        <p:spPr>
          <a:xfrm>
            <a:off x="838199" y="365126"/>
            <a:ext cx="8653041" cy="665022"/>
          </a:xfrm>
        </p:spPr>
        <p:txBody>
          <a:bodyPr>
            <a:normAutofit/>
          </a:bodyPr>
          <a:lstStyle>
            <a:lvl1pPr>
              <a:defRPr sz="3600">
                <a:solidFill>
                  <a:schemeClr val="bg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E52F9647-778A-D94E-8B73-7BE69C3F4529}"/>
              </a:ext>
            </a:extLst>
          </p:cNvPr>
          <p:cNvCxnSpPr/>
          <p:nvPr userDrawn="1"/>
        </p:nvCxnSpPr>
        <p:spPr>
          <a:xfrm>
            <a:off x="838200" y="967695"/>
            <a:ext cx="4233530" cy="0"/>
          </a:xfrm>
          <a:prstGeom prst="line">
            <a:avLst/>
          </a:prstGeom>
          <a:ln w="28575">
            <a:solidFill>
              <a:srgbClr val="EBB7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8651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0D22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707A-6BF3-7F41-BF25-D121B80B6318}"/>
              </a:ext>
            </a:extLst>
          </p:cNvPr>
          <p:cNvSpPr>
            <a:spLocks noGrp="1"/>
          </p:cNvSpPr>
          <p:nvPr>
            <p:ph type="title" hasCustomPrompt="1"/>
          </p:nvPr>
        </p:nvSpPr>
        <p:spPr>
          <a:xfrm>
            <a:off x="838199" y="365126"/>
            <a:ext cx="8653041" cy="665022"/>
          </a:xfrm>
        </p:spPr>
        <p:txBody>
          <a:bodyPr>
            <a:normAutofit/>
          </a:bodyPr>
          <a:lstStyle>
            <a:lvl1pPr>
              <a:defRPr sz="3600">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8E18DA7-EB25-0A4D-AFFE-9F109FA79F9F}"/>
              </a:ext>
            </a:extLst>
          </p:cNvPr>
          <p:cNvSpPr>
            <a:spLocks noGrp="1"/>
          </p:cNvSpPr>
          <p:nvPr>
            <p:ph type="body" sz="quarter" idx="13"/>
          </p:nvPr>
        </p:nvSpPr>
        <p:spPr>
          <a:xfrm>
            <a:off x="83819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356813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0D22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707A-6BF3-7F41-BF25-D121B80B6318}"/>
              </a:ext>
            </a:extLst>
          </p:cNvPr>
          <p:cNvSpPr>
            <a:spLocks noGrp="1"/>
          </p:cNvSpPr>
          <p:nvPr>
            <p:ph type="title" hasCustomPrompt="1"/>
          </p:nvPr>
        </p:nvSpPr>
        <p:spPr>
          <a:xfrm>
            <a:off x="838199" y="365126"/>
            <a:ext cx="8653041" cy="665022"/>
          </a:xfrm>
        </p:spPr>
        <p:txBody>
          <a:bodyPr>
            <a:normAutofit/>
          </a:bodyPr>
          <a:lstStyle>
            <a:lvl1pPr>
              <a:defRPr sz="3600">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8E18DA7-EB25-0A4D-AFFE-9F109FA79F9F}"/>
              </a:ext>
            </a:extLst>
          </p:cNvPr>
          <p:cNvSpPr>
            <a:spLocks noGrp="1"/>
          </p:cNvSpPr>
          <p:nvPr>
            <p:ph type="body" sz="quarter" idx="13"/>
          </p:nvPr>
        </p:nvSpPr>
        <p:spPr>
          <a:xfrm>
            <a:off x="838198" y="2443163"/>
            <a:ext cx="5354255" cy="373379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749232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EA965-B9F5-AE4C-B61B-3A7D549B04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AB7659-2139-AA45-A180-2C1DB394EA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B5B44644-23E6-C441-95C7-70CD97FBA2B8}"/>
              </a:ext>
            </a:extLst>
          </p:cNvPr>
          <p:cNvSpPr>
            <a:spLocks noGrp="1"/>
          </p:cNvSpPr>
          <p:nvPr>
            <p:ph type="sldNum" sz="quarter" idx="12"/>
          </p:nvPr>
        </p:nvSpPr>
        <p:spPr/>
        <p:txBody>
          <a:bodyPr/>
          <a:lstStyle/>
          <a:p>
            <a:fld id="{F69D2149-6FA0-4B4E-8818-1AEC2B97CF46}" type="slidenum">
              <a:rPr lang="en-US" smtClean="0"/>
              <a:t>‹#›</a:t>
            </a:fld>
            <a:endParaRPr lang="en-US"/>
          </a:p>
        </p:txBody>
      </p:sp>
    </p:spTree>
    <p:extLst>
      <p:ext uri="{BB962C8B-B14F-4D97-AF65-F5344CB8AC3E}">
        <p14:creationId xmlns:p14="http://schemas.microsoft.com/office/powerpoint/2010/main" val="2691845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49817" cy="2387600"/>
          </a:xfrm>
        </p:spPr>
        <p:txBody>
          <a:bodyPr anchor="ctr">
            <a:normAutofit/>
          </a:bodyPr>
          <a:lstStyle>
            <a:lvl1pPr algn="l">
              <a:defRPr sz="5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10" name="Picture 9" descr="Graphical user interface&#10;&#10;Description automatically generated with medium confidence">
            <a:extLst>
              <a:ext uri="{FF2B5EF4-FFF2-40B4-BE49-F238E27FC236}">
                <a16:creationId xmlns:a16="http://schemas.microsoft.com/office/drawing/2014/main" id="{E207170D-B158-3A4A-88B5-F8645712DC7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523999" y="5613399"/>
            <a:ext cx="3036959" cy="886792"/>
          </a:xfrm>
          <a:prstGeom prst="rect">
            <a:avLst/>
          </a:prstGeom>
        </p:spPr>
      </p:pic>
    </p:spTree>
    <p:extLst>
      <p:ext uri="{BB962C8B-B14F-4D97-AF65-F5344CB8AC3E}">
        <p14:creationId xmlns:p14="http://schemas.microsoft.com/office/powerpoint/2010/main" val="15714921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DE135-FF81-A048-8B6B-BD61173A8A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AFD9DF-FA76-BA4A-9D5C-EEA0A30077B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43402A-6C6A-8F49-8D64-D3EBBE72D39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9D2CF07-4682-B54E-AED5-0D31B01151C0}"/>
              </a:ext>
            </a:extLst>
          </p:cNvPr>
          <p:cNvSpPr>
            <a:spLocks noGrp="1"/>
          </p:cNvSpPr>
          <p:nvPr>
            <p:ph type="dt" sz="half" idx="10"/>
          </p:nvPr>
        </p:nvSpPr>
        <p:spPr>
          <a:xfrm>
            <a:off x="838200" y="6356350"/>
            <a:ext cx="2743200" cy="365125"/>
          </a:xfrm>
          <a:prstGeom prst="rect">
            <a:avLst/>
          </a:prstGeom>
        </p:spPr>
        <p:txBody>
          <a:bodyPr/>
          <a:lstStyle/>
          <a:p>
            <a:endParaRPr lang="en-US"/>
          </a:p>
        </p:txBody>
      </p:sp>
    </p:spTree>
    <p:extLst>
      <p:ext uri="{BB962C8B-B14F-4D97-AF65-F5344CB8AC3E}">
        <p14:creationId xmlns:p14="http://schemas.microsoft.com/office/powerpoint/2010/main" val="15368468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7EB8B-FECA-3445-9381-DD74778BCD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49390D-2C4C-604F-A761-1D128FDDB3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AA2C8D-D4C2-CB43-B04E-5D42DDF2B2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B58B665-67D8-AC43-86D0-2517BD08CD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A3D4C6-99A1-264D-841A-E4996DB612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FFB900-B3AF-2F4A-919B-8D8A25BDB7E1}"/>
              </a:ext>
            </a:extLst>
          </p:cNvPr>
          <p:cNvSpPr>
            <a:spLocks noGrp="1"/>
          </p:cNvSpPr>
          <p:nvPr>
            <p:ph type="dt" sz="half" idx="10"/>
          </p:nvPr>
        </p:nvSpPr>
        <p:spPr>
          <a:xfrm>
            <a:off x="838200" y="6356350"/>
            <a:ext cx="2743200" cy="365125"/>
          </a:xfrm>
          <a:prstGeom prst="rect">
            <a:avLst/>
          </a:prstGeom>
        </p:spPr>
        <p:txBody>
          <a:bodyPr/>
          <a:lstStyle/>
          <a:p>
            <a:endParaRPr lang="en-US"/>
          </a:p>
        </p:txBody>
      </p:sp>
    </p:spTree>
    <p:extLst>
      <p:ext uri="{BB962C8B-B14F-4D97-AF65-F5344CB8AC3E}">
        <p14:creationId xmlns:p14="http://schemas.microsoft.com/office/powerpoint/2010/main" val="17859957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342BF-9F3E-D14A-BEEF-CAA1F96FD87A}"/>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FEFCF1EF-10D5-7941-8741-9A2EF1D7C47A}"/>
              </a:ext>
            </a:extLst>
          </p:cNvPr>
          <p:cNvSpPr>
            <a:spLocks noGrp="1"/>
          </p:cNvSpPr>
          <p:nvPr>
            <p:ph type="sldNum" sz="quarter" idx="12"/>
          </p:nvPr>
        </p:nvSpPr>
        <p:spPr/>
        <p:txBody>
          <a:bodyPr/>
          <a:lstStyle/>
          <a:p>
            <a:fld id="{F69D2149-6FA0-4B4E-8818-1AEC2B97CF46}" type="slidenum">
              <a:rPr lang="en-US" smtClean="0"/>
              <a:t>‹#›</a:t>
            </a:fld>
            <a:endParaRPr lang="en-US"/>
          </a:p>
        </p:txBody>
      </p:sp>
    </p:spTree>
    <p:extLst>
      <p:ext uri="{BB962C8B-B14F-4D97-AF65-F5344CB8AC3E}">
        <p14:creationId xmlns:p14="http://schemas.microsoft.com/office/powerpoint/2010/main" val="28215891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BAD4AE0-39D4-5B49-A41E-84DB94186ED1}"/>
              </a:ext>
            </a:extLst>
          </p:cNvPr>
          <p:cNvSpPr>
            <a:spLocks noGrp="1"/>
          </p:cNvSpPr>
          <p:nvPr>
            <p:ph type="sldNum" sz="quarter" idx="12"/>
          </p:nvPr>
        </p:nvSpPr>
        <p:spPr/>
        <p:txBody>
          <a:bodyPr/>
          <a:lstStyle/>
          <a:p>
            <a:fld id="{F69D2149-6FA0-4B4E-8818-1AEC2B97CF46}" type="slidenum">
              <a:rPr lang="en-US" smtClean="0"/>
              <a:t>‹#›</a:t>
            </a:fld>
            <a:endParaRPr lang="en-US"/>
          </a:p>
        </p:txBody>
      </p:sp>
    </p:spTree>
    <p:extLst>
      <p:ext uri="{BB962C8B-B14F-4D97-AF65-F5344CB8AC3E}">
        <p14:creationId xmlns:p14="http://schemas.microsoft.com/office/powerpoint/2010/main" val="3805629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D999F-742D-4041-B4F9-2BA29D8AE3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85C7815-9A2A-C54B-AE28-0B5F3703E1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5C05E0-5689-F649-A199-3E62375A4B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5026FAB-31CF-7B48-B2B8-ABD978314F57}"/>
              </a:ext>
            </a:extLst>
          </p:cNvPr>
          <p:cNvSpPr>
            <a:spLocks noGrp="1"/>
          </p:cNvSpPr>
          <p:nvPr>
            <p:ph type="sldNum" sz="quarter" idx="12"/>
          </p:nvPr>
        </p:nvSpPr>
        <p:spPr/>
        <p:txBody>
          <a:bodyPr/>
          <a:lstStyle/>
          <a:p>
            <a:fld id="{F69D2149-6FA0-4B4E-8818-1AEC2B97CF46}" type="slidenum">
              <a:rPr lang="en-US" smtClean="0"/>
              <a:t>‹#›</a:t>
            </a:fld>
            <a:endParaRPr lang="en-US"/>
          </a:p>
        </p:txBody>
      </p:sp>
    </p:spTree>
    <p:extLst>
      <p:ext uri="{BB962C8B-B14F-4D97-AF65-F5344CB8AC3E}">
        <p14:creationId xmlns:p14="http://schemas.microsoft.com/office/powerpoint/2010/main" val="39595566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DE7FF-8F25-8945-906F-5554F6B800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2708253-8113-604D-B46E-D69E092C2D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87B452-D777-5946-A3D5-29BBBA0915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57CB02F2-3D9A-324E-8139-C9BC81F58F05}"/>
              </a:ext>
            </a:extLst>
          </p:cNvPr>
          <p:cNvSpPr>
            <a:spLocks noGrp="1"/>
          </p:cNvSpPr>
          <p:nvPr>
            <p:ph type="sldNum" sz="quarter" idx="12"/>
          </p:nvPr>
        </p:nvSpPr>
        <p:spPr/>
        <p:txBody>
          <a:bodyPr/>
          <a:lstStyle/>
          <a:p>
            <a:fld id="{F69D2149-6FA0-4B4E-8818-1AEC2B97CF46}" type="slidenum">
              <a:rPr lang="en-US" smtClean="0"/>
              <a:t>‹#›</a:t>
            </a:fld>
            <a:endParaRPr lang="en-US"/>
          </a:p>
        </p:txBody>
      </p:sp>
    </p:spTree>
    <p:extLst>
      <p:ext uri="{BB962C8B-B14F-4D97-AF65-F5344CB8AC3E}">
        <p14:creationId xmlns:p14="http://schemas.microsoft.com/office/powerpoint/2010/main" val="71327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Section Slide - Campaign 100 (Light Blu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3">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1140560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LCIF 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9" name="Picture 8"/>
          <p:cNvPicPr>
            <a:picLocks noChangeAspect="1"/>
          </p:cNvPicPr>
          <p:nvPr userDrawn="1"/>
        </p:nvPicPr>
        <p:blipFill rotWithShape="1">
          <a:blip r:embed="rId3" cstate="screen">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a:ext>
            </a:extLst>
          </a:blip>
          <a:srcRect/>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6785681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39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39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523999" y="5613399"/>
            <a:ext cx="3036959" cy="886792"/>
          </a:xfrm>
          <a:prstGeom prst="rect">
            <a:avLst/>
          </a:prstGeom>
        </p:spPr>
      </p:pic>
    </p:spTree>
    <p:extLst>
      <p:ext uri="{BB962C8B-B14F-4D97-AF65-F5344CB8AC3E}">
        <p14:creationId xmlns:p14="http://schemas.microsoft.com/office/powerpoint/2010/main" val="3947107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49817" cy="2387600"/>
          </a:xfrm>
        </p:spPr>
        <p:txBody>
          <a:bodyPr anchor="ctr">
            <a:normAutofit/>
          </a:bodyPr>
          <a:lstStyle>
            <a:lvl1pPr algn="l">
              <a:defRPr sz="5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10" name="Picture 9" descr="Graphical user interface&#10;&#10;Description automatically generated with medium confidence">
            <a:extLst>
              <a:ext uri="{FF2B5EF4-FFF2-40B4-BE49-F238E27FC236}">
                <a16:creationId xmlns:a16="http://schemas.microsoft.com/office/drawing/2014/main" id="{E207170D-B158-3A4A-88B5-F8645712DC7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523999" y="5613399"/>
            <a:ext cx="3036959" cy="886792"/>
          </a:xfrm>
          <a:prstGeom prst="rect">
            <a:avLst/>
          </a:prstGeom>
        </p:spPr>
      </p:pic>
    </p:spTree>
    <p:extLst>
      <p:ext uri="{BB962C8B-B14F-4D97-AF65-F5344CB8AC3E}">
        <p14:creationId xmlns:p14="http://schemas.microsoft.com/office/powerpoint/2010/main" val="3689409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D2240"/>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43396DB-1F56-6D4A-BCDC-A5F1B4E3E76F}"/>
              </a:ext>
            </a:extLst>
          </p:cNvPr>
          <p:cNvSpPr>
            <a:spLocks noGrp="1"/>
          </p:cNvSpPr>
          <p:nvPr>
            <p:ph sz="quarter" idx="14"/>
          </p:nvPr>
        </p:nvSpPr>
        <p:spPr>
          <a:xfrm>
            <a:off x="410818" y="1331088"/>
            <a:ext cx="11370019" cy="48450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0FF74E8E-73DC-B94C-AC22-082FD083696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food, drawing&#10;&#10;Description automatically generated">
            <a:extLst>
              <a:ext uri="{FF2B5EF4-FFF2-40B4-BE49-F238E27FC236}">
                <a16:creationId xmlns:a16="http://schemas.microsoft.com/office/drawing/2014/main" id="{A7F0D7D1-1430-0D43-B6B9-B46069553A7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5" name="Group 14">
            <a:extLst>
              <a:ext uri="{FF2B5EF4-FFF2-40B4-BE49-F238E27FC236}">
                <a16:creationId xmlns:a16="http://schemas.microsoft.com/office/drawing/2014/main" id="{41165531-C215-804F-AE12-55E8E3E82EFF}"/>
              </a:ext>
            </a:extLst>
          </p:cNvPr>
          <p:cNvGrpSpPr/>
          <p:nvPr userDrawn="1"/>
        </p:nvGrpSpPr>
        <p:grpSpPr>
          <a:xfrm>
            <a:off x="11273010" y="6416040"/>
            <a:ext cx="125096" cy="365760"/>
            <a:chOff x="9970956" y="6416040"/>
            <a:chExt cx="125096" cy="365760"/>
          </a:xfrm>
        </p:grpSpPr>
        <p:cxnSp>
          <p:nvCxnSpPr>
            <p:cNvPr id="22" name="Straight Connector 21">
              <a:extLst>
                <a:ext uri="{FF2B5EF4-FFF2-40B4-BE49-F238E27FC236}">
                  <a16:creationId xmlns:a16="http://schemas.microsoft.com/office/drawing/2014/main" id="{245DA1B5-E441-0844-B645-78621A908683}"/>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4E11239-27D7-A349-9313-6F72C8353D73}"/>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4" name="Slide Number Placeholder 19">
            <a:extLst>
              <a:ext uri="{FF2B5EF4-FFF2-40B4-BE49-F238E27FC236}">
                <a16:creationId xmlns:a16="http://schemas.microsoft.com/office/drawing/2014/main" id="{FFB1BE5A-FAB0-9A45-A856-0089E4ECC20C}"/>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
        <p:nvSpPr>
          <p:cNvPr id="25" name="Title 1">
            <a:extLst>
              <a:ext uri="{FF2B5EF4-FFF2-40B4-BE49-F238E27FC236}">
                <a16:creationId xmlns:a16="http://schemas.microsoft.com/office/drawing/2014/main" id="{0B15404F-B2E8-0C49-ADDD-0D23A833D502}"/>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5045022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D2240"/>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43396DB-1F56-6D4A-BCDC-A5F1B4E3E76F}"/>
              </a:ext>
            </a:extLst>
          </p:cNvPr>
          <p:cNvSpPr>
            <a:spLocks noGrp="1"/>
          </p:cNvSpPr>
          <p:nvPr>
            <p:ph sz="quarter" idx="14"/>
          </p:nvPr>
        </p:nvSpPr>
        <p:spPr>
          <a:xfrm>
            <a:off x="410818" y="1331088"/>
            <a:ext cx="11370019" cy="48450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0FF74E8E-73DC-B94C-AC22-082FD083696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food, drawing&#10;&#10;Description automatically generated">
            <a:extLst>
              <a:ext uri="{FF2B5EF4-FFF2-40B4-BE49-F238E27FC236}">
                <a16:creationId xmlns:a16="http://schemas.microsoft.com/office/drawing/2014/main" id="{A7F0D7D1-1430-0D43-B6B9-B46069553A7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5" name="Group 14">
            <a:extLst>
              <a:ext uri="{FF2B5EF4-FFF2-40B4-BE49-F238E27FC236}">
                <a16:creationId xmlns:a16="http://schemas.microsoft.com/office/drawing/2014/main" id="{41165531-C215-804F-AE12-55E8E3E82EFF}"/>
              </a:ext>
            </a:extLst>
          </p:cNvPr>
          <p:cNvGrpSpPr/>
          <p:nvPr userDrawn="1"/>
        </p:nvGrpSpPr>
        <p:grpSpPr>
          <a:xfrm>
            <a:off x="11273010" y="6416040"/>
            <a:ext cx="125096" cy="365760"/>
            <a:chOff x="9970956" y="6416040"/>
            <a:chExt cx="125096" cy="365760"/>
          </a:xfrm>
        </p:grpSpPr>
        <p:cxnSp>
          <p:nvCxnSpPr>
            <p:cNvPr id="22" name="Straight Connector 21">
              <a:extLst>
                <a:ext uri="{FF2B5EF4-FFF2-40B4-BE49-F238E27FC236}">
                  <a16:creationId xmlns:a16="http://schemas.microsoft.com/office/drawing/2014/main" id="{245DA1B5-E441-0844-B645-78621A908683}"/>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4E11239-27D7-A349-9313-6F72C8353D73}"/>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4" name="Slide Number Placeholder 19">
            <a:extLst>
              <a:ext uri="{FF2B5EF4-FFF2-40B4-BE49-F238E27FC236}">
                <a16:creationId xmlns:a16="http://schemas.microsoft.com/office/drawing/2014/main" id="{FFB1BE5A-FAB0-9A45-A856-0089E4ECC20C}"/>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
        <p:nvSpPr>
          <p:cNvPr id="25" name="Title 1">
            <a:extLst>
              <a:ext uri="{FF2B5EF4-FFF2-40B4-BE49-F238E27FC236}">
                <a16:creationId xmlns:a16="http://schemas.microsoft.com/office/drawing/2014/main" id="{0B15404F-B2E8-0C49-ADDD-0D23A833D502}"/>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3613079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0D22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707A-6BF3-7F41-BF25-D121B80B6318}"/>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8E18DA7-EB25-0A4D-AFFE-9F109FA79F9F}"/>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762006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0D2240"/>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71E0CEC9-9D2F-5544-87AE-66A08FEBD43C}"/>
              </a:ext>
            </a:extLst>
          </p:cNvPr>
          <p:cNvSpPr>
            <a:spLocks noGrp="1"/>
          </p:cNvSpPr>
          <p:nvPr>
            <p:ph type="pic" sz="quarter" idx="15"/>
          </p:nvPr>
        </p:nvSpPr>
        <p:spPr>
          <a:xfrm>
            <a:off x="410818" y="346722"/>
            <a:ext cx="914400" cy="914400"/>
          </a:xfrm>
        </p:spPr>
        <p:txBody>
          <a:bodyPr/>
          <a:lstStyle/>
          <a:p>
            <a:endParaRPr lang="en-US"/>
          </a:p>
        </p:txBody>
      </p:sp>
      <p:sp>
        <p:nvSpPr>
          <p:cNvPr id="20" name="Text Placeholder 19">
            <a:extLst>
              <a:ext uri="{FF2B5EF4-FFF2-40B4-BE49-F238E27FC236}">
                <a16:creationId xmlns:a16="http://schemas.microsoft.com/office/drawing/2014/main" id="{ECAD6617-8761-4247-A702-E4F2A27BAE14}"/>
              </a:ext>
            </a:extLst>
          </p:cNvPr>
          <p:cNvSpPr>
            <a:spLocks noGrp="1"/>
          </p:cNvSpPr>
          <p:nvPr>
            <p:ph type="body" sz="quarter" idx="14"/>
          </p:nvPr>
        </p:nvSpPr>
        <p:spPr>
          <a:xfrm>
            <a:off x="411163" y="1392238"/>
            <a:ext cx="5684837" cy="48799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cxnSp>
        <p:nvCxnSpPr>
          <p:cNvPr id="16" name="Straight Connector 15">
            <a:extLst>
              <a:ext uri="{FF2B5EF4-FFF2-40B4-BE49-F238E27FC236}">
                <a16:creationId xmlns:a16="http://schemas.microsoft.com/office/drawing/2014/main" id="{1D1A8763-65A3-F047-804A-2CB08763CBB5}"/>
              </a:ext>
            </a:extLst>
          </p:cNvPr>
          <p:cNvCxnSpPr>
            <a:cxnSpLocks/>
          </p:cNvCxnSpPr>
          <p:nvPr userDrawn="1"/>
        </p:nvCxnSpPr>
        <p:spPr>
          <a:xfrm>
            <a:off x="1529556" y="1063681"/>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E16BCC36-4B75-9949-9C55-D7B729C668DF}"/>
              </a:ext>
            </a:extLst>
          </p:cNvPr>
          <p:cNvSpPr>
            <a:spLocks noGrp="1"/>
          </p:cNvSpPr>
          <p:nvPr>
            <p:ph type="title" hasCustomPrompt="1"/>
          </p:nvPr>
        </p:nvSpPr>
        <p:spPr>
          <a:xfrm>
            <a:off x="1411193" y="450565"/>
            <a:ext cx="10515600" cy="706714"/>
          </a:xfrm>
        </p:spPr>
        <p:txBody>
          <a:bodyPr>
            <a:no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0675852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BB8F37-0E51-C443-92E6-10DF3612109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5A6B55DA-FCD9-A84C-9BCE-A69F52E4EE5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94315B66-EBD7-0A42-ACB2-9E41FC05845F}"/>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B668BA2A-274A-4D46-995B-C2A36B15C76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AF04690-718A-5840-8633-94801BEDE96B}"/>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0FBA4552-0C65-DD4B-AC3A-C53B06E838B2}"/>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
        <p:nvSpPr>
          <p:cNvPr id="11" name="Picture Placeholder 10">
            <a:extLst>
              <a:ext uri="{FF2B5EF4-FFF2-40B4-BE49-F238E27FC236}">
                <a16:creationId xmlns:a16="http://schemas.microsoft.com/office/drawing/2014/main" id="{CD5F0FFC-64E5-984E-8312-ADD1A478E1C8}"/>
              </a:ext>
            </a:extLst>
          </p:cNvPr>
          <p:cNvSpPr>
            <a:spLocks noGrp="1"/>
          </p:cNvSpPr>
          <p:nvPr>
            <p:ph type="pic" sz="quarter" idx="14"/>
          </p:nvPr>
        </p:nvSpPr>
        <p:spPr>
          <a:xfrm>
            <a:off x="7425755" y="1269612"/>
            <a:ext cx="4343884" cy="4830763"/>
          </a:xfrm>
          <a:ln w="28575">
            <a:solidFill>
              <a:schemeClr val="accent2"/>
            </a:solidFill>
          </a:ln>
        </p:spPr>
        <p:txBody>
          <a:bodyPr/>
          <a:lstStyle/>
          <a:p>
            <a:endParaRPr lang="en-US"/>
          </a:p>
        </p:txBody>
      </p:sp>
      <p:sp>
        <p:nvSpPr>
          <p:cNvPr id="12" name="Title 1">
            <a:extLst>
              <a:ext uri="{FF2B5EF4-FFF2-40B4-BE49-F238E27FC236}">
                <a16:creationId xmlns:a16="http://schemas.microsoft.com/office/drawing/2014/main" id="{60C04F88-9FFE-6240-A06C-F03D42D74C85}"/>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3" name="Text Placeholder 4">
            <a:extLst>
              <a:ext uri="{FF2B5EF4-FFF2-40B4-BE49-F238E27FC236}">
                <a16:creationId xmlns:a16="http://schemas.microsoft.com/office/drawing/2014/main" id="{80945393-5477-1243-A015-0E69F058B0BE}"/>
              </a:ext>
            </a:extLst>
          </p:cNvPr>
          <p:cNvSpPr>
            <a:spLocks noGrp="1"/>
          </p:cNvSpPr>
          <p:nvPr>
            <p:ph type="body" sz="quarter" idx="13"/>
          </p:nvPr>
        </p:nvSpPr>
        <p:spPr>
          <a:xfrm>
            <a:off x="410818" y="1269612"/>
            <a:ext cx="5354255" cy="49073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669895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39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39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510410" y="5841999"/>
            <a:ext cx="2208808" cy="644972"/>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A7750DF2-3393-5544-8CED-BA62DB2BCAAE}"/>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11" name="Straight Connector 10">
            <a:extLst>
              <a:ext uri="{FF2B5EF4-FFF2-40B4-BE49-F238E27FC236}">
                <a16:creationId xmlns:a16="http://schemas.microsoft.com/office/drawing/2014/main" id="{5C4476AB-9595-3945-82FD-3FFD7BA4E6E8}"/>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95533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49817" cy="2387600"/>
          </a:xfrm>
        </p:spPr>
        <p:txBody>
          <a:bodyPr anchor="ctr">
            <a:normAutofit/>
          </a:bodyPr>
          <a:lstStyle>
            <a:lvl1pPr algn="l">
              <a:defRPr sz="5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5" name="Picture 4" descr="Graphical user interface&#10;&#10;Description automatically generated with medium confidence">
            <a:extLst>
              <a:ext uri="{FF2B5EF4-FFF2-40B4-BE49-F238E27FC236}">
                <a16:creationId xmlns:a16="http://schemas.microsoft.com/office/drawing/2014/main" id="{9337BEC2-1448-DD4F-8F95-1A8A3533DA2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510410" y="5841999"/>
            <a:ext cx="2208808" cy="644972"/>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E4B04884-5587-E646-B95E-69F79936CCE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7" name="Straight Connector 6">
            <a:extLst>
              <a:ext uri="{FF2B5EF4-FFF2-40B4-BE49-F238E27FC236}">
                <a16:creationId xmlns:a16="http://schemas.microsoft.com/office/drawing/2014/main" id="{812344E1-B1E6-BC45-8AC1-C7ECFD9F89C3}"/>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25503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D2240"/>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8287B9AC-07B9-F245-A329-1B92B71C0393}"/>
              </a:ext>
            </a:extLst>
          </p:cNvPr>
          <p:cNvSpPr>
            <a:spLocks noGrp="1"/>
          </p:cNvSpPr>
          <p:nvPr>
            <p:ph type="title" hasCustomPrompt="1"/>
          </p:nvPr>
        </p:nvSpPr>
        <p:spPr>
          <a:xfrm>
            <a:off x="410818" y="349353"/>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6" name="Rectangle 15">
            <a:extLst>
              <a:ext uri="{FF2B5EF4-FFF2-40B4-BE49-F238E27FC236}">
                <a16:creationId xmlns:a16="http://schemas.microsoft.com/office/drawing/2014/main" id="{7C991874-8CE8-5F47-8EF3-03585FB94A82}"/>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screenshot of a cell phone&#10;&#10;Description automatically generated">
            <a:extLst>
              <a:ext uri="{FF2B5EF4-FFF2-40B4-BE49-F238E27FC236}">
                <a16:creationId xmlns:a16="http://schemas.microsoft.com/office/drawing/2014/main" id="{99BC20C9-6EF0-5442-ACAB-2CF985941EF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8" name="Picture 17" descr="A picture containing food, drawing&#10;&#10;Description automatically generated">
            <a:extLst>
              <a:ext uri="{FF2B5EF4-FFF2-40B4-BE49-F238E27FC236}">
                <a16:creationId xmlns:a16="http://schemas.microsoft.com/office/drawing/2014/main" id="{BBF532C8-FF84-A542-999E-3EFDE15AD2C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9" name="Straight Connector 18">
            <a:extLst>
              <a:ext uri="{FF2B5EF4-FFF2-40B4-BE49-F238E27FC236}">
                <a16:creationId xmlns:a16="http://schemas.microsoft.com/office/drawing/2014/main" id="{ABA72F3E-1932-A54E-A80A-FBE7218B1B06}"/>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20" name="Slide Number Placeholder 19">
            <a:extLst>
              <a:ext uri="{FF2B5EF4-FFF2-40B4-BE49-F238E27FC236}">
                <a16:creationId xmlns:a16="http://schemas.microsoft.com/office/drawing/2014/main" id="{F73B7E7A-E455-B042-81D7-2FAA43EACBC8}"/>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dirty="0">
              <a:solidFill>
                <a:schemeClr val="bg1"/>
              </a:solidFill>
            </a:endParaRPr>
          </a:p>
        </p:txBody>
      </p:sp>
      <p:sp>
        <p:nvSpPr>
          <p:cNvPr id="21" name="Content Placeholder 3">
            <a:extLst>
              <a:ext uri="{FF2B5EF4-FFF2-40B4-BE49-F238E27FC236}">
                <a16:creationId xmlns:a16="http://schemas.microsoft.com/office/drawing/2014/main" id="{9E043BEB-992B-3E4E-ACC5-E80A78853DD0}"/>
              </a:ext>
            </a:extLst>
          </p:cNvPr>
          <p:cNvSpPr>
            <a:spLocks noGrp="1"/>
          </p:cNvSpPr>
          <p:nvPr>
            <p:ph sz="quarter" idx="14"/>
          </p:nvPr>
        </p:nvSpPr>
        <p:spPr>
          <a:xfrm>
            <a:off x="410818" y="1331088"/>
            <a:ext cx="11370019" cy="48450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186830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3CD42D-FF1A-0C47-8231-7E899959E7A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screenshot of a cell phone&#10;&#10;Description automatically generated">
            <a:extLst>
              <a:ext uri="{FF2B5EF4-FFF2-40B4-BE49-F238E27FC236}">
                <a16:creationId xmlns:a16="http://schemas.microsoft.com/office/drawing/2014/main" id="{D0ABA9C3-B604-9240-A0AD-A85DB7C7FB9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3" name="Picture 12" descr="A picture containing food, drawing&#10;&#10;Description automatically generated">
            <a:extLst>
              <a:ext uri="{FF2B5EF4-FFF2-40B4-BE49-F238E27FC236}">
                <a16:creationId xmlns:a16="http://schemas.microsoft.com/office/drawing/2014/main" id="{3C30ABBF-2E74-FC4C-B25D-B2CE07E7D27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4" name="Straight Connector 13">
            <a:extLst>
              <a:ext uri="{FF2B5EF4-FFF2-40B4-BE49-F238E27FC236}">
                <a16:creationId xmlns:a16="http://schemas.microsoft.com/office/drawing/2014/main" id="{45AFF672-4880-0248-871D-56B0BED9A01F}"/>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15" name="Slide Number Placeholder 19">
            <a:extLst>
              <a:ext uri="{FF2B5EF4-FFF2-40B4-BE49-F238E27FC236}">
                <a16:creationId xmlns:a16="http://schemas.microsoft.com/office/drawing/2014/main" id="{0F46DA33-1B5C-0B4A-A918-EB6397868ADB}"/>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dirty="0">
              <a:solidFill>
                <a:schemeClr val="bg1"/>
              </a:solidFill>
            </a:endParaRPr>
          </a:p>
        </p:txBody>
      </p:sp>
      <p:sp>
        <p:nvSpPr>
          <p:cNvPr id="16" name="Title 1">
            <a:extLst>
              <a:ext uri="{FF2B5EF4-FFF2-40B4-BE49-F238E27FC236}">
                <a16:creationId xmlns:a16="http://schemas.microsoft.com/office/drawing/2014/main" id="{2414C3AC-72BD-E543-B9D2-0ECB6D60714D}"/>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7" name="Text Placeholder 4">
            <a:extLst>
              <a:ext uri="{FF2B5EF4-FFF2-40B4-BE49-F238E27FC236}">
                <a16:creationId xmlns:a16="http://schemas.microsoft.com/office/drawing/2014/main" id="{D8E4F99F-BC94-DA4B-940F-63D0F0D9F4EA}"/>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391969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rgbClr val="0D2240"/>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D5F0FFC-64E5-984E-8312-ADD1A478E1C8}"/>
              </a:ext>
            </a:extLst>
          </p:cNvPr>
          <p:cNvSpPr>
            <a:spLocks noGrp="1"/>
          </p:cNvSpPr>
          <p:nvPr>
            <p:ph type="pic" sz="quarter" idx="14"/>
          </p:nvPr>
        </p:nvSpPr>
        <p:spPr>
          <a:xfrm>
            <a:off x="7425755" y="1269612"/>
            <a:ext cx="4343884" cy="4830763"/>
          </a:xfrm>
          <a:ln w="28575">
            <a:solidFill>
              <a:schemeClr val="accent2"/>
            </a:solidFill>
          </a:ln>
        </p:spPr>
        <p:txBody>
          <a:bodyPr/>
          <a:lstStyle/>
          <a:p>
            <a:endParaRPr lang="en-US"/>
          </a:p>
        </p:txBody>
      </p:sp>
      <p:sp>
        <p:nvSpPr>
          <p:cNvPr id="12" name="Rectangle 11">
            <a:extLst>
              <a:ext uri="{FF2B5EF4-FFF2-40B4-BE49-F238E27FC236}">
                <a16:creationId xmlns:a16="http://schemas.microsoft.com/office/drawing/2014/main" id="{EC7AB8A7-C066-5E41-BBDA-CCF82A34A4B4}"/>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screenshot of a cell phone&#10;&#10;Description automatically generated">
            <a:extLst>
              <a:ext uri="{FF2B5EF4-FFF2-40B4-BE49-F238E27FC236}">
                <a16:creationId xmlns:a16="http://schemas.microsoft.com/office/drawing/2014/main" id="{C20ABBF3-8D3A-8048-B567-9E8CFBCA849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4" name="Picture 13" descr="A picture containing food, drawing&#10;&#10;Description automatically generated">
            <a:extLst>
              <a:ext uri="{FF2B5EF4-FFF2-40B4-BE49-F238E27FC236}">
                <a16:creationId xmlns:a16="http://schemas.microsoft.com/office/drawing/2014/main" id="{AD5E29FE-C5B9-8F49-A5F7-DB5CCE1CC9D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5" name="Straight Connector 14">
            <a:extLst>
              <a:ext uri="{FF2B5EF4-FFF2-40B4-BE49-F238E27FC236}">
                <a16:creationId xmlns:a16="http://schemas.microsoft.com/office/drawing/2014/main" id="{19DE7CCE-6DF5-A240-9813-A2DDD35406DC}"/>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16" name="Slide Number Placeholder 19">
            <a:extLst>
              <a:ext uri="{FF2B5EF4-FFF2-40B4-BE49-F238E27FC236}">
                <a16:creationId xmlns:a16="http://schemas.microsoft.com/office/drawing/2014/main" id="{90F736FC-6279-9244-87AC-84BC75B260D6}"/>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dirty="0">
              <a:solidFill>
                <a:schemeClr val="bg1"/>
              </a:solidFill>
            </a:endParaRPr>
          </a:p>
        </p:txBody>
      </p:sp>
      <p:sp>
        <p:nvSpPr>
          <p:cNvPr id="17" name="Title 1">
            <a:extLst>
              <a:ext uri="{FF2B5EF4-FFF2-40B4-BE49-F238E27FC236}">
                <a16:creationId xmlns:a16="http://schemas.microsoft.com/office/drawing/2014/main" id="{0910C12B-5EB3-0B49-BCE4-52470ECDA2FE}"/>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8" name="Text Placeholder 4">
            <a:extLst>
              <a:ext uri="{FF2B5EF4-FFF2-40B4-BE49-F238E27FC236}">
                <a16:creationId xmlns:a16="http://schemas.microsoft.com/office/drawing/2014/main" id="{EBD13469-A7F6-7043-AAA8-D66315A3E13D}"/>
              </a:ext>
            </a:extLst>
          </p:cNvPr>
          <p:cNvSpPr>
            <a:spLocks noGrp="1"/>
          </p:cNvSpPr>
          <p:nvPr>
            <p:ph type="body" sz="quarter" idx="13"/>
          </p:nvPr>
        </p:nvSpPr>
        <p:spPr>
          <a:xfrm>
            <a:off x="410818" y="1269612"/>
            <a:ext cx="5354255" cy="49073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190593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ontent Slide - Top Bar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Tree>
    <p:extLst>
      <p:ext uri="{BB962C8B-B14F-4D97-AF65-F5344CB8AC3E}">
        <p14:creationId xmlns:p14="http://schemas.microsoft.com/office/powerpoint/2010/main" val="3016567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0D22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707A-6BF3-7F41-BF25-D121B80B6318}"/>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8E18DA7-EB25-0A4D-AFFE-9F109FA79F9F}"/>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42700126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6_Title and Content">
    <p:bg>
      <p:bgPr>
        <a:solidFill>
          <a:srgbClr val="0D224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1AB8C3-10A7-3743-807C-DDFA2E6F9F70}"/>
              </a:ext>
            </a:extLst>
          </p:cNvPr>
          <p:cNvSpPr>
            <a:spLocks noGrp="1"/>
          </p:cNvSpPr>
          <p:nvPr>
            <p:ph idx="1"/>
          </p:nvPr>
        </p:nvSpPr>
        <p:spPr>
          <a:xfrm>
            <a:off x="838200" y="1423686"/>
            <a:ext cx="10515600" cy="475327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8287B9AC-07B9-F245-A329-1B92B71C0393}"/>
              </a:ext>
            </a:extLst>
          </p:cNvPr>
          <p:cNvSpPr>
            <a:spLocks noGrp="1"/>
          </p:cNvSpPr>
          <p:nvPr>
            <p:ph type="title" hasCustomPrompt="1"/>
          </p:nvPr>
        </p:nvSpPr>
        <p:spPr>
          <a:xfrm>
            <a:off x="838199" y="365126"/>
            <a:ext cx="8653041" cy="665022"/>
          </a:xfrm>
        </p:spPr>
        <p:txBody>
          <a:bodyPr>
            <a:normAutofit/>
          </a:bodyPr>
          <a:lstStyle>
            <a:lvl1pPr>
              <a:defRPr sz="3200" b="1">
                <a:solidFill>
                  <a:schemeClr val="bg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E52F9647-778A-D94E-8B73-7BE69C3F4529}"/>
              </a:ext>
            </a:extLst>
          </p:cNvPr>
          <p:cNvCxnSpPr/>
          <p:nvPr userDrawn="1"/>
        </p:nvCxnSpPr>
        <p:spPr>
          <a:xfrm>
            <a:off x="838200" y="967695"/>
            <a:ext cx="4233530" cy="0"/>
          </a:xfrm>
          <a:prstGeom prst="line">
            <a:avLst/>
          </a:prstGeom>
          <a:ln w="28575">
            <a:solidFill>
              <a:srgbClr val="EBB700"/>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F5E8020-BC79-B843-AB9E-3C1D932D7C3C}"/>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picture containing food, drawing&#10;&#10;Description automatically generated">
            <a:extLst>
              <a:ext uri="{FF2B5EF4-FFF2-40B4-BE49-F238E27FC236}">
                <a16:creationId xmlns:a16="http://schemas.microsoft.com/office/drawing/2014/main" id="{7B3A4A51-F7F9-CB41-8E7C-DE0C78AF6F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8" name="Group 17">
            <a:extLst>
              <a:ext uri="{FF2B5EF4-FFF2-40B4-BE49-F238E27FC236}">
                <a16:creationId xmlns:a16="http://schemas.microsoft.com/office/drawing/2014/main" id="{F19EA265-C2F5-5740-86F5-940817373821}"/>
              </a:ext>
            </a:extLst>
          </p:cNvPr>
          <p:cNvGrpSpPr/>
          <p:nvPr userDrawn="1"/>
        </p:nvGrpSpPr>
        <p:grpSpPr>
          <a:xfrm>
            <a:off x="11273010" y="6416040"/>
            <a:ext cx="125096" cy="365760"/>
            <a:chOff x="9970956" y="6416040"/>
            <a:chExt cx="125096" cy="365760"/>
          </a:xfrm>
        </p:grpSpPr>
        <p:cxnSp>
          <p:nvCxnSpPr>
            <p:cNvPr id="19" name="Straight Connector 18">
              <a:extLst>
                <a:ext uri="{FF2B5EF4-FFF2-40B4-BE49-F238E27FC236}">
                  <a16:creationId xmlns:a16="http://schemas.microsoft.com/office/drawing/2014/main" id="{2422CB68-F27B-E842-8A11-C97CBE6D1670}"/>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7DF2F50-8E7D-1B42-8761-21F808AD4C85}"/>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1" name="Slide Number Placeholder 19">
            <a:extLst>
              <a:ext uri="{FF2B5EF4-FFF2-40B4-BE49-F238E27FC236}">
                <a16:creationId xmlns:a16="http://schemas.microsoft.com/office/drawing/2014/main" id="{9502FCF6-3A21-C84B-B59E-4F93397DA7C5}"/>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4025055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0D2240"/>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71E0CEC9-9D2F-5544-87AE-66A08FEBD43C}"/>
              </a:ext>
            </a:extLst>
          </p:cNvPr>
          <p:cNvSpPr>
            <a:spLocks noGrp="1"/>
          </p:cNvSpPr>
          <p:nvPr>
            <p:ph type="pic" sz="quarter" idx="15"/>
          </p:nvPr>
        </p:nvSpPr>
        <p:spPr>
          <a:xfrm>
            <a:off x="410818" y="346722"/>
            <a:ext cx="914400" cy="914400"/>
          </a:xfrm>
        </p:spPr>
        <p:txBody>
          <a:bodyPr/>
          <a:lstStyle/>
          <a:p>
            <a:endParaRPr lang="en-US"/>
          </a:p>
        </p:txBody>
      </p:sp>
      <p:sp>
        <p:nvSpPr>
          <p:cNvPr id="20" name="Text Placeholder 19">
            <a:extLst>
              <a:ext uri="{FF2B5EF4-FFF2-40B4-BE49-F238E27FC236}">
                <a16:creationId xmlns:a16="http://schemas.microsoft.com/office/drawing/2014/main" id="{ECAD6617-8761-4247-A702-E4F2A27BAE14}"/>
              </a:ext>
            </a:extLst>
          </p:cNvPr>
          <p:cNvSpPr>
            <a:spLocks noGrp="1"/>
          </p:cNvSpPr>
          <p:nvPr>
            <p:ph type="body" sz="quarter" idx="14"/>
          </p:nvPr>
        </p:nvSpPr>
        <p:spPr>
          <a:xfrm>
            <a:off x="411163" y="1392238"/>
            <a:ext cx="5684837" cy="48799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
        <p:nvSpPr>
          <p:cNvPr id="3" name="Title 2">
            <a:extLst>
              <a:ext uri="{FF2B5EF4-FFF2-40B4-BE49-F238E27FC236}">
                <a16:creationId xmlns:a16="http://schemas.microsoft.com/office/drawing/2014/main" id="{E16BCC36-4B75-9949-9C55-D7B729C668DF}"/>
              </a:ext>
            </a:extLst>
          </p:cNvPr>
          <p:cNvSpPr>
            <a:spLocks noGrp="1"/>
          </p:cNvSpPr>
          <p:nvPr>
            <p:ph type="title" hasCustomPrompt="1"/>
          </p:nvPr>
        </p:nvSpPr>
        <p:spPr>
          <a:xfrm>
            <a:off x="1411193" y="450565"/>
            <a:ext cx="10515600" cy="706714"/>
          </a:xfrm>
        </p:spPr>
        <p:txBody>
          <a:bodyPr>
            <a:no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609251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BB8F37-0E51-C443-92E6-10DF3612109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5A6B55DA-FCD9-A84C-9BCE-A69F52E4EE5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94315B66-EBD7-0A42-ACB2-9E41FC05845F}"/>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B668BA2A-274A-4D46-995B-C2A36B15C76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AF04690-718A-5840-8633-94801BEDE96B}"/>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0FBA4552-0C65-DD4B-AC3A-C53B06E838B2}"/>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
        <p:nvSpPr>
          <p:cNvPr id="11" name="Picture Placeholder 10">
            <a:extLst>
              <a:ext uri="{FF2B5EF4-FFF2-40B4-BE49-F238E27FC236}">
                <a16:creationId xmlns:a16="http://schemas.microsoft.com/office/drawing/2014/main" id="{CD5F0FFC-64E5-984E-8312-ADD1A478E1C8}"/>
              </a:ext>
            </a:extLst>
          </p:cNvPr>
          <p:cNvSpPr>
            <a:spLocks noGrp="1"/>
          </p:cNvSpPr>
          <p:nvPr>
            <p:ph type="pic" sz="quarter" idx="14"/>
          </p:nvPr>
        </p:nvSpPr>
        <p:spPr>
          <a:xfrm>
            <a:off x="7425755" y="1269612"/>
            <a:ext cx="4343884" cy="4830763"/>
          </a:xfrm>
          <a:ln w="28575">
            <a:solidFill>
              <a:schemeClr val="accent2"/>
            </a:solidFill>
          </a:ln>
        </p:spPr>
        <p:txBody>
          <a:bodyPr/>
          <a:lstStyle/>
          <a:p>
            <a:endParaRPr lang="en-US"/>
          </a:p>
        </p:txBody>
      </p:sp>
      <p:sp>
        <p:nvSpPr>
          <p:cNvPr id="12" name="Title 1">
            <a:extLst>
              <a:ext uri="{FF2B5EF4-FFF2-40B4-BE49-F238E27FC236}">
                <a16:creationId xmlns:a16="http://schemas.microsoft.com/office/drawing/2014/main" id="{60C04F88-9FFE-6240-A06C-F03D42D74C85}"/>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3" name="Text Placeholder 4">
            <a:extLst>
              <a:ext uri="{FF2B5EF4-FFF2-40B4-BE49-F238E27FC236}">
                <a16:creationId xmlns:a16="http://schemas.microsoft.com/office/drawing/2014/main" id="{80945393-5477-1243-A015-0E69F058B0BE}"/>
              </a:ext>
            </a:extLst>
          </p:cNvPr>
          <p:cNvSpPr>
            <a:spLocks noGrp="1"/>
          </p:cNvSpPr>
          <p:nvPr>
            <p:ph type="body" sz="quarter" idx="13"/>
          </p:nvPr>
        </p:nvSpPr>
        <p:spPr>
          <a:xfrm>
            <a:off x="410818" y="1269612"/>
            <a:ext cx="5354255" cy="49073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236219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39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39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510410" y="5841999"/>
            <a:ext cx="2208808" cy="644972"/>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A7750DF2-3393-5544-8CED-BA62DB2BCAAE}"/>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11" name="Straight Connector 10">
            <a:extLst>
              <a:ext uri="{FF2B5EF4-FFF2-40B4-BE49-F238E27FC236}">
                <a16:creationId xmlns:a16="http://schemas.microsoft.com/office/drawing/2014/main" id="{5C4476AB-9595-3945-82FD-3FFD7BA4E6E8}"/>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84971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49817" cy="2387600"/>
          </a:xfrm>
        </p:spPr>
        <p:txBody>
          <a:bodyPr anchor="ctr">
            <a:normAutofit/>
          </a:bodyPr>
          <a:lstStyle>
            <a:lvl1pPr algn="l">
              <a:defRPr sz="5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5" name="Picture 4" descr="Graphical user interface&#10;&#10;Description automatically generated with medium confidence">
            <a:extLst>
              <a:ext uri="{FF2B5EF4-FFF2-40B4-BE49-F238E27FC236}">
                <a16:creationId xmlns:a16="http://schemas.microsoft.com/office/drawing/2014/main" id="{9337BEC2-1448-DD4F-8F95-1A8A3533DA2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510410" y="5841999"/>
            <a:ext cx="2208808" cy="644972"/>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E4B04884-5587-E646-B95E-69F79936CCE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7" name="Straight Connector 6">
            <a:extLst>
              <a:ext uri="{FF2B5EF4-FFF2-40B4-BE49-F238E27FC236}">
                <a16:creationId xmlns:a16="http://schemas.microsoft.com/office/drawing/2014/main" id="{812344E1-B1E6-BC45-8AC1-C7ECFD9F89C3}"/>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39757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D2240"/>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8287B9AC-07B9-F245-A329-1B92B71C0393}"/>
              </a:ext>
            </a:extLst>
          </p:cNvPr>
          <p:cNvSpPr>
            <a:spLocks noGrp="1"/>
          </p:cNvSpPr>
          <p:nvPr>
            <p:ph type="title" hasCustomPrompt="1"/>
          </p:nvPr>
        </p:nvSpPr>
        <p:spPr>
          <a:xfrm>
            <a:off x="410818" y="349353"/>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6" name="Rectangle 15">
            <a:extLst>
              <a:ext uri="{FF2B5EF4-FFF2-40B4-BE49-F238E27FC236}">
                <a16:creationId xmlns:a16="http://schemas.microsoft.com/office/drawing/2014/main" id="{7C991874-8CE8-5F47-8EF3-03585FB94A82}"/>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screenshot of a cell phone&#10;&#10;Description automatically generated">
            <a:extLst>
              <a:ext uri="{FF2B5EF4-FFF2-40B4-BE49-F238E27FC236}">
                <a16:creationId xmlns:a16="http://schemas.microsoft.com/office/drawing/2014/main" id="{99BC20C9-6EF0-5442-ACAB-2CF985941EF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8" name="Picture 17" descr="A picture containing food, drawing&#10;&#10;Description automatically generated">
            <a:extLst>
              <a:ext uri="{FF2B5EF4-FFF2-40B4-BE49-F238E27FC236}">
                <a16:creationId xmlns:a16="http://schemas.microsoft.com/office/drawing/2014/main" id="{BBF532C8-FF84-A542-999E-3EFDE15AD2C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9" name="Straight Connector 18">
            <a:extLst>
              <a:ext uri="{FF2B5EF4-FFF2-40B4-BE49-F238E27FC236}">
                <a16:creationId xmlns:a16="http://schemas.microsoft.com/office/drawing/2014/main" id="{ABA72F3E-1932-A54E-A80A-FBE7218B1B06}"/>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20" name="Slide Number Placeholder 19">
            <a:extLst>
              <a:ext uri="{FF2B5EF4-FFF2-40B4-BE49-F238E27FC236}">
                <a16:creationId xmlns:a16="http://schemas.microsoft.com/office/drawing/2014/main" id="{F73B7E7A-E455-B042-81D7-2FAA43EACBC8}"/>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dirty="0">
              <a:solidFill>
                <a:schemeClr val="bg1"/>
              </a:solidFill>
            </a:endParaRPr>
          </a:p>
        </p:txBody>
      </p:sp>
      <p:sp>
        <p:nvSpPr>
          <p:cNvPr id="21" name="Content Placeholder 3">
            <a:extLst>
              <a:ext uri="{FF2B5EF4-FFF2-40B4-BE49-F238E27FC236}">
                <a16:creationId xmlns:a16="http://schemas.microsoft.com/office/drawing/2014/main" id="{9E043BEB-992B-3E4E-ACC5-E80A78853DD0}"/>
              </a:ext>
            </a:extLst>
          </p:cNvPr>
          <p:cNvSpPr>
            <a:spLocks noGrp="1"/>
          </p:cNvSpPr>
          <p:nvPr>
            <p:ph sz="quarter" idx="14"/>
          </p:nvPr>
        </p:nvSpPr>
        <p:spPr>
          <a:xfrm>
            <a:off x="410818" y="1331088"/>
            <a:ext cx="11370019" cy="48450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56652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514649-83B4-8745-8674-A80B6CEFAB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AF68DBA-BE93-ED4B-8B0E-8754AA5536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D477AA36-8170-524F-8849-827E080C2396}"/>
              </a:ext>
            </a:extLst>
          </p:cNvPr>
          <p:cNvSpPr>
            <a:spLocks noGrp="1"/>
          </p:cNvSpPr>
          <p:nvPr>
            <p:ph type="sldNum" sz="quarter" idx="4"/>
          </p:nvPr>
        </p:nvSpPr>
        <p:spPr>
          <a:xfrm>
            <a:off x="152400" y="636164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9D2149-6FA0-4B4E-8818-1AEC2B97CF46}" type="slidenum">
              <a:rPr lang="en-US" smtClean="0"/>
              <a:pPr/>
              <a:t>‹#›</a:t>
            </a:fld>
            <a:endParaRPr lang="en-US"/>
          </a:p>
        </p:txBody>
      </p:sp>
    </p:spTree>
    <p:extLst>
      <p:ext uri="{BB962C8B-B14F-4D97-AF65-F5344CB8AC3E}">
        <p14:creationId xmlns:p14="http://schemas.microsoft.com/office/powerpoint/2010/main" val="1261075495"/>
      </p:ext>
    </p:extLst>
  </p:cSld>
  <p:clrMap bg1="lt1" tx1="dk1" bg2="lt2" tx2="dk2" accent1="accent1" accent2="accent2" accent3="accent3" accent4="accent4" accent5="accent5" accent6="accent6" hlink="hlink" folHlink="folHlink"/>
  <p:sldLayoutIdLst>
    <p:sldLayoutId id="2147483649" r:id="rId1"/>
    <p:sldLayoutId id="2147483690" r:id="rId2"/>
    <p:sldLayoutId id="2147483650" r:id="rId3"/>
    <p:sldLayoutId id="2147483658" r:id="rId4"/>
    <p:sldLayoutId id="2147483761" r:id="rId5"/>
    <p:sldLayoutId id="2147483724" r:id="rId6"/>
    <p:sldLayoutId id="2147483725" r:id="rId7"/>
    <p:sldLayoutId id="2147483726" r:id="rId8"/>
    <p:sldLayoutId id="2147483727" r:id="rId9"/>
    <p:sldLayoutId id="2147483728" r:id="rId10"/>
    <p:sldLayoutId id="2147483730" r:id="rId11"/>
    <p:sldLayoutId id="2147483778"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514649-83B4-8745-8674-A80B6CEFAB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AF68DBA-BE93-ED4B-8B0E-8754AA5536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D477AA36-8170-524F-8849-827E080C2396}"/>
              </a:ext>
            </a:extLst>
          </p:cNvPr>
          <p:cNvSpPr>
            <a:spLocks noGrp="1"/>
          </p:cNvSpPr>
          <p:nvPr>
            <p:ph type="sldNum" sz="quarter" idx="4"/>
          </p:nvPr>
        </p:nvSpPr>
        <p:spPr>
          <a:xfrm>
            <a:off x="152400" y="636164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9D2149-6FA0-4B4E-8818-1AEC2B97CF46}" type="slidenum">
              <a:rPr lang="en-US" smtClean="0"/>
              <a:pPr/>
              <a:t>‹#›</a:t>
            </a:fld>
            <a:endParaRPr lang="en-US"/>
          </a:p>
        </p:txBody>
      </p:sp>
    </p:spTree>
    <p:extLst>
      <p:ext uri="{BB962C8B-B14F-4D97-AF65-F5344CB8AC3E}">
        <p14:creationId xmlns:p14="http://schemas.microsoft.com/office/powerpoint/2010/main" val="2586781650"/>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 id="2147483794"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514649-83B4-8745-8674-A80B6CEFAB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AF68DBA-BE93-ED4B-8B0E-8754AA5536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D477AA36-8170-524F-8849-827E080C2396}"/>
              </a:ext>
            </a:extLst>
          </p:cNvPr>
          <p:cNvSpPr>
            <a:spLocks noGrp="1"/>
          </p:cNvSpPr>
          <p:nvPr>
            <p:ph type="sldNum" sz="quarter" idx="4"/>
          </p:nvPr>
        </p:nvSpPr>
        <p:spPr>
          <a:xfrm>
            <a:off x="152400" y="636164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9D2149-6FA0-4B4E-8818-1AEC2B97CF46}" type="slidenum">
              <a:rPr lang="en-US" smtClean="0"/>
              <a:pPr/>
              <a:t>‹#›</a:t>
            </a:fld>
            <a:endParaRPr lang="en-US"/>
          </a:p>
        </p:txBody>
      </p:sp>
    </p:spTree>
    <p:extLst>
      <p:ext uri="{BB962C8B-B14F-4D97-AF65-F5344CB8AC3E}">
        <p14:creationId xmlns:p14="http://schemas.microsoft.com/office/powerpoint/2010/main" val="2825659828"/>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 id="2147483808"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32.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17.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3.xml"/><Relationship Id="rId1" Type="http://schemas.openxmlformats.org/officeDocument/2006/relationships/video" Target="https://www.youtube.com/embed/O_yoUJ8IE6Q?feature=oembed"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xml"/><Relationship Id="rId1" Type="http://schemas.openxmlformats.org/officeDocument/2006/relationships/video" Target="https://www.youtube.com/embed/46DVLy_tWs4?feature=oembed" TargetMode="External"/><Relationship Id="rId4" Type="http://schemas.openxmlformats.org/officeDocument/2006/relationships/image" Target="../media/image57.jpeg"/></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32.xml"/><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video" Target="https://www.youtube.com/embed/W0D3vI4ydEI?feature=oembed" TargetMode="External"/><Relationship Id="rId4" Type="http://schemas.openxmlformats.org/officeDocument/2006/relationships/image" Target="../media/image59.jpeg"/></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9.xml"/><Relationship Id="rId5" Type="http://schemas.openxmlformats.org/officeDocument/2006/relationships/image" Target="../media/image62.png"/><Relationship Id="rId4" Type="http://schemas.openxmlformats.org/officeDocument/2006/relationships/image" Target="../media/image15.png"/></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4.xml"/><Relationship Id="rId1" Type="http://schemas.openxmlformats.org/officeDocument/2006/relationships/slideLayout" Target="../slideLayouts/slideLayout9.xml"/><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7.xml"/><Relationship Id="rId1" Type="http://schemas.openxmlformats.org/officeDocument/2006/relationships/slideLayout" Target="../slideLayouts/slideLayout9.xml"/><Relationship Id="rId4" Type="http://schemas.openxmlformats.org/officeDocument/2006/relationships/chart" Target="../charts/chart2.xml"/></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sv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68.png"/><Relationship Id="rId5" Type="http://schemas.openxmlformats.org/officeDocument/2006/relationships/image" Target="../media/image67.svg"/><Relationship Id="rId4" Type="http://schemas.openxmlformats.org/officeDocument/2006/relationships/image" Target="../media/image66.png"/></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72.png"/><Relationship Id="rId4" Type="http://schemas.openxmlformats.org/officeDocument/2006/relationships/image" Target="../media/image71.png"/></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3.xml"/><Relationship Id="rId1" Type="http://schemas.openxmlformats.org/officeDocument/2006/relationships/video" Target="https://www.youtube.com/embed/rtghY6ZQ7qs?feature=oembed"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4D2F6D-8275-114C-87B5-061A4D037F6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145170" y="298401"/>
            <a:ext cx="5824023" cy="6559599"/>
          </a:xfrm>
          <a:prstGeom prst="rect">
            <a:avLst/>
          </a:prstGeom>
        </p:spPr>
      </p:pic>
      <p:sp>
        <p:nvSpPr>
          <p:cNvPr id="16" name="Title 15">
            <a:extLst>
              <a:ext uri="{FF2B5EF4-FFF2-40B4-BE49-F238E27FC236}">
                <a16:creationId xmlns:a16="http://schemas.microsoft.com/office/drawing/2014/main" id="{4677BF9C-88B2-C042-A665-9C9936033713}"/>
              </a:ext>
            </a:extLst>
          </p:cNvPr>
          <p:cNvSpPr>
            <a:spLocks noGrp="1"/>
          </p:cNvSpPr>
          <p:nvPr>
            <p:ph type="ctrTitle"/>
          </p:nvPr>
        </p:nvSpPr>
        <p:spPr/>
        <p:txBody>
          <a:bodyPr>
            <a:normAutofit/>
          </a:bodyPr>
          <a:lstStyle/>
          <a:p>
            <a:r>
              <a:rPr lang="en-US" sz="6000" b="1" dirty="0"/>
              <a:t>OUR FOUNDATION</a:t>
            </a:r>
            <a:br>
              <a:rPr lang="en-US" sz="6000" b="1" dirty="0"/>
            </a:br>
            <a:r>
              <a:rPr lang="en-US" sz="6000" b="1" dirty="0"/>
              <a:t>OUR IMPACT</a:t>
            </a:r>
          </a:p>
        </p:txBody>
      </p:sp>
      <p:sp>
        <p:nvSpPr>
          <p:cNvPr id="3" name="Text Placeholder 2">
            <a:extLst>
              <a:ext uri="{FF2B5EF4-FFF2-40B4-BE49-F238E27FC236}">
                <a16:creationId xmlns:a16="http://schemas.microsoft.com/office/drawing/2014/main" id="{8C26DDC8-A5F0-4644-A02D-1D1A01AA1A41}"/>
              </a:ext>
            </a:extLst>
          </p:cNvPr>
          <p:cNvSpPr>
            <a:spLocks noGrp="1"/>
          </p:cNvSpPr>
          <p:nvPr>
            <p:ph type="body" sz="quarter" idx="13"/>
          </p:nvPr>
        </p:nvSpPr>
        <p:spPr/>
        <p:txBody>
          <a:bodyPr/>
          <a:lstStyle/>
          <a:p>
            <a:r>
              <a:rPr lang="en-US" dirty="0"/>
              <a:t>Presenter</a:t>
            </a:r>
          </a:p>
        </p:txBody>
      </p:sp>
      <p:sp>
        <p:nvSpPr>
          <p:cNvPr id="4" name="Text Placeholder 3">
            <a:extLst>
              <a:ext uri="{FF2B5EF4-FFF2-40B4-BE49-F238E27FC236}">
                <a16:creationId xmlns:a16="http://schemas.microsoft.com/office/drawing/2014/main" id="{C0B6995A-642C-4A42-B308-4F848C27F47F}"/>
              </a:ext>
            </a:extLst>
          </p:cNvPr>
          <p:cNvSpPr>
            <a:spLocks noGrp="1"/>
          </p:cNvSpPr>
          <p:nvPr>
            <p:ph type="body" sz="quarter" idx="14"/>
          </p:nvPr>
        </p:nvSpPr>
        <p:spPr/>
        <p:txBody>
          <a:bodyPr/>
          <a:lstStyle/>
          <a:p>
            <a:r>
              <a:rPr lang="en-US" dirty="0"/>
              <a:t>Presenter Title</a:t>
            </a:r>
          </a:p>
        </p:txBody>
      </p:sp>
    </p:spTree>
    <p:extLst>
      <p:ext uri="{BB962C8B-B14F-4D97-AF65-F5344CB8AC3E}">
        <p14:creationId xmlns:p14="http://schemas.microsoft.com/office/powerpoint/2010/main" val="4031652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B81C521A-0799-4A49-876B-797FDFEF4AA9}"/>
              </a:ext>
            </a:extLst>
          </p:cNvPr>
          <p:cNvSpPr txBox="1"/>
          <p:nvPr/>
        </p:nvSpPr>
        <p:spPr>
          <a:xfrm>
            <a:off x="735012" y="2154477"/>
            <a:ext cx="3187631"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3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GRANT AWARDS </a:t>
            </a:r>
            <a:br>
              <a:rPr kumimoji="0" lang="en-US" sz="4000" b="1" i="0" u="none" strike="noStrike" kern="1200" cap="none" spc="3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4000" b="1" i="0" u="none" strike="noStrike" kern="1200" cap="none" spc="3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BY CA</a:t>
            </a:r>
            <a:br>
              <a:rPr kumimoji="0" lang="en-US" sz="4000" b="1" i="0" u="none" strike="noStrike" kern="1200" cap="none" spc="3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2000" b="1" i="0" u="none" strike="noStrike" kern="1200" cap="none" spc="3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2020-2021</a:t>
            </a:r>
            <a:endParaRPr kumimoji="0" lang="en-US" sz="4000" b="1" i="0" u="none" strike="noStrike" kern="1200" cap="none" spc="3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3" name="Picture 2" descr="A picture containing timeline&#10;&#10;Description automatically generated">
            <a:extLst>
              <a:ext uri="{FF2B5EF4-FFF2-40B4-BE49-F238E27FC236}">
                <a16:creationId xmlns:a16="http://schemas.microsoft.com/office/drawing/2014/main" id="{C8C0C3F1-B8B2-054D-A851-1E6B3D6BE9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04788" y="357809"/>
            <a:ext cx="6770238" cy="5956852"/>
          </a:xfrm>
          <a:prstGeom prst="rect">
            <a:avLst/>
          </a:prstGeom>
          <a:ln w="28575">
            <a:solidFill>
              <a:schemeClr val="accent2"/>
            </a:solidFill>
          </a:ln>
        </p:spPr>
      </p:pic>
    </p:spTree>
    <p:extLst>
      <p:ext uri="{BB962C8B-B14F-4D97-AF65-F5344CB8AC3E}">
        <p14:creationId xmlns:p14="http://schemas.microsoft.com/office/powerpoint/2010/main" val="3272387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4D2F6D-8275-114C-87B5-061A4D037F6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02101" y="-239448"/>
            <a:ext cx="8089900" cy="7097448"/>
          </a:xfrm>
          <a:prstGeom prst="rect">
            <a:avLst/>
          </a:prstGeom>
        </p:spPr>
      </p:pic>
      <p:sp>
        <p:nvSpPr>
          <p:cNvPr id="16" name="Title 15">
            <a:extLst>
              <a:ext uri="{FF2B5EF4-FFF2-40B4-BE49-F238E27FC236}">
                <a16:creationId xmlns:a16="http://schemas.microsoft.com/office/drawing/2014/main" id="{4677BF9C-88B2-C042-A665-9C9936033713}"/>
              </a:ext>
            </a:extLst>
          </p:cNvPr>
          <p:cNvSpPr>
            <a:spLocks noGrp="1"/>
          </p:cNvSpPr>
          <p:nvPr>
            <p:ph type="ctrTitle"/>
          </p:nvPr>
        </p:nvSpPr>
        <p:spPr>
          <a:xfrm>
            <a:off x="1448117" y="1376681"/>
            <a:ext cx="6105525" cy="2387600"/>
          </a:xfrm>
        </p:spPr>
        <p:txBody>
          <a:bodyPr>
            <a:normAutofit/>
          </a:bodyPr>
          <a:lstStyle/>
          <a:p>
            <a:r>
              <a:rPr lang="en-US" dirty="0"/>
              <a:t>LCIF: EMPOWERING LIONS SERVICE</a:t>
            </a:r>
            <a:endParaRPr lang="en-US" b="1" dirty="0"/>
          </a:p>
        </p:txBody>
      </p:sp>
      <p:sp>
        <p:nvSpPr>
          <p:cNvPr id="18" name="Text Placeholder 17">
            <a:extLst>
              <a:ext uri="{FF2B5EF4-FFF2-40B4-BE49-F238E27FC236}">
                <a16:creationId xmlns:a16="http://schemas.microsoft.com/office/drawing/2014/main" id="{F4E15968-20B5-6F4B-80CE-BD3B6451E1F0}"/>
              </a:ext>
            </a:extLst>
          </p:cNvPr>
          <p:cNvSpPr>
            <a:spLocks noGrp="1"/>
          </p:cNvSpPr>
          <p:nvPr>
            <p:ph type="body" sz="quarter" idx="13"/>
          </p:nvPr>
        </p:nvSpPr>
        <p:spPr/>
        <p:txBody>
          <a:bodyPr/>
          <a:lstStyle/>
          <a:p>
            <a:r>
              <a:rPr lang="en-US" dirty="0"/>
              <a:t>Presenter Name</a:t>
            </a:r>
          </a:p>
        </p:txBody>
      </p:sp>
      <p:sp>
        <p:nvSpPr>
          <p:cNvPr id="19" name="Text Placeholder 18">
            <a:extLst>
              <a:ext uri="{FF2B5EF4-FFF2-40B4-BE49-F238E27FC236}">
                <a16:creationId xmlns:a16="http://schemas.microsoft.com/office/drawing/2014/main" id="{5C198E33-3FDF-7B4A-993F-B70815184843}"/>
              </a:ext>
            </a:extLst>
          </p:cNvPr>
          <p:cNvSpPr>
            <a:spLocks noGrp="1"/>
          </p:cNvSpPr>
          <p:nvPr>
            <p:ph type="body" sz="quarter" idx="14"/>
          </p:nvPr>
        </p:nvSpPr>
        <p:spPr/>
        <p:txBody>
          <a:bodyPr/>
          <a:lstStyle/>
          <a:p>
            <a:r>
              <a:rPr lang="en-US" dirty="0"/>
              <a:t>Presenter Title</a:t>
            </a:r>
          </a:p>
        </p:txBody>
      </p:sp>
      <p:sp>
        <p:nvSpPr>
          <p:cNvPr id="7" name="Rectangle 6">
            <a:extLst>
              <a:ext uri="{FF2B5EF4-FFF2-40B4-BE49-F238E27FC236}">
                <a16:creationId xmlns:a16="http://schemas.microsoft.com/office/drawing/2014/main" id="{588C24DB-366C-9042-9D62-25F121C06E95}"/>
              </a:ext>
            </a:extLst>
          </p:cNvPr>
          <p:cNvSpPr/>
          <p:nvPr/>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food, drawing&#10;&#10;Description automatically generated">
            <a:extLst>
              <a:ext uri="{FF2B5EF4-FFF2-40B4-BE49-F238E27FC236}">
                <a16:creationId xmlns:a16="http://schemas.microsoft.com/office/drawing/2014/main" id="{84692237-3269-144C-A981-24C3C97B4F9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2" name="Group 11">
            <a:extLst>
              <a:ext uri="{FF2B5EF4-FFF2-40B4-BE49-F238E27FC236}">
                <a16:creationId xmlns:a16="http://schemas.microsoft.com/office/drawing/2014/main" id="{38C06F52-3719-4C41-B5BD-9ED3BF6E0634}"/>
              </a:ext>
            </a:extLst>
          </p:cNvPr>
          <p:cNvGrpSpPr/>
          <p:nvPr/>
        </p:nvGrpSpPr>
        <p:grpSpPr>
          <a:xfrm>
            <a:off x="11273010" y="6416040"/>
            <a:ext cx="125096" cy="365760"/>
            <a:chOff x="9970956" y="6416040"/>
            <a:chExt cx="125096" cy="365760"/>
          </a:xfrm>
        </p:grpSpPr>
        <p:cxnSp>
          <p:nvCxnSpPr>
            <p:cNvPr id="13" name="Straight Connector 12">
              <a:extLst>
                <a:ext uri="{FF2B5EF4-FFF2-40B4-BE49-F238E27FC236}">
                  <a16:creationId xmlns:a16="http://schemas.microsoft.com/office/drawing/2014/main" id="{BC01F5C9-FE19-F64C-A9E2-75CFFAF82049}"/>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EED2D56-F48C-4C4E-A3B9-731E12D7D28F}"/>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5" name="Slide Number Placeholder 19">
            <a:extLst>
              <a:ext uri="{FF2B5EF4-FFF2-40B4-BE49-F238E27FC236}">
                <a16:creationId xmlns:a16="http://schemas.microsoft.com/office/drawing/2014/main" id="{9DC4D52D-2DE4-0241-9063-EEFA5F0C9003}"/>
              </a:ext>
            </a:extLst>
          </p:cNvPr>
          <p:cNvSpPr txBox="1">
            <a:spLocks/>
          </p:cNvSpPr>
          <p:nvPr/>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11</a:t>
            </a:fld>
            <a:endParaRPr lang="en-US" sz="1400" dirty="0">
              <a:solidFill>
                <a:schemeClr val="bg1"/>
              </a:solidFill>
            </a:endParaRPr>
          </a:p>
        </p:txBody>
      </p:sp>
    </p:spTree>
    <p:extLst>
      <p:ext uri="{BB962C8B-B14F-4D97-AF65-F5344CB8AC3E}">
        <p14:creationId xmlns:p14="http://schemas.microsoft.com/office/powerpoint/2010/main" val="3414488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997D701-7963-C84D-875D-4FFA1613CDAA}"/>
              </a:ext>
            </a:extLst>
          </p:cNvPr>
          <p:cNvSpPr>
            <a:spLocks noGrp="1"/>
          </p:cNvSpPr>
          <p:nvPr>
            <p:ph type="title"/>
          </p:nvPr>
        </p:nvSpPr>
        <p:spPr/>
        <p:txBody>
          <a:bodyPr>
            <a:normAutofit fontScale="90000"/>
          </a:bodyPr>
          <a:lstStyle/>
          <a:p>
            <a:r>
              <a:rPr lang="en-US" sz="3600" b="1" dirty="0"/>
              <a:t>APPLICANT RESOURCES &amp; INFORMATION</a:t>
            </a:r>
          </a:p>
        </p:txBody>
      </p:sp>
      <p:sp>
        <p:nvSpPr>
          <p:cNvPr id="6" name="Content Placeholder 5">
            <a:extLst>
              <a:ext uri="{FF2B5EF4-FFF2-40B4-BE49-F238E27FC236}">
                <a16:creationId xmlns:a16="http://schemas.microsoft.com/office/drawing/2014/main" id="{4A2755F2-0D7E-2F43-BECC-6E250180995B}"/>
              </a:ext>
            </a:extLst>
          </p:cNvPr>
          <p:cNvSpPr>
            <a:spLocks noGrp="1"/>
          </p:cNvSpPr>
          <p:nvPr>
            <p:ph type="body" sz="quarter" idx="13"/>
          </p:nvPr>
        </p:nvSpPr>
        <p:spPr/>
        <p:txBody>
          <a:bodyPr vert="horz" lIns="91440" tIns="45720" rIns="91440" bIns="45720" rtlCol="0" anchor="t">
            <a:normAutofit/>
          </a:bodyPr>
          <a:lstStyle/>
          <a:p>
            <a:pPr>
              <a:lnSpc>
                <a:spcPct val="100000"/>
              </a:lnSpc>
              <a:spcAft>
                <a:spcPts val="1800"/>
              </a:spcAft>
              <a:buClr>
                <a:schemeClr val="bg1"/>
              </a:buClr>
            </a:pPr>
            <a:r>
              <a:rPr lang="en-US" sz="3200" dirty="0">
                <a:latin typeface="Arial"/>
                <a:cs typeface="Arial"/>
              </a:rPr>
              <a:t>Grants Toolkit </a:t>
            </a:r>
            <a:br>
              <a:rPr lang="en-US" sz="3200" dirty="0"/>
            </a:br>
            <a:r>
              <a:rPr lang="en-US" sz="3200" dirty="0">
                <a:latin typeface="Arial"/>
                <a:cs typeface="Arial"/>
              </a:rPr>
              <a:t>lionsclubs.org/</a:t>
            </a:r>
            <a:r>
              <a:rPr lang="en-US" sz="3200" dirty="0" err="1">
                <a:latin typeface="Arial"/>
                <a:cs typeface="Arial"/>
              </a:rPr>
              <a:t>grantstoolkit</a:t>
            </a:r>
            <a:endParaRPr lang="en-US" sz="3200" dirty="0">
              <a:latin typeface="Arial"/>
              <a:cs typeface="Arial"/>
            </a:endParaRPr>
          </a:p>
          <a:p>
            <a:pPr>
              <a:lnSpc>
                <a:spcPct val="100000"/>
              </a:lnSpc>
              <a:spcAft>
                <a:spcPts val="1800"/>
              </a:spcAft>
              <a:buClr>
                <a:schemeClr val="bg1"/>
              </a:buClr>
            </a:pPr>
            <a:r>
              <a:rPr lang="en-US" sz="3200" dirty="0">
                <a:latin typeface="Arial"/>
                <a:cs typeface="Arial"/>
              </a:rPr>
              <a:t>Grant deadlines:</a:t>
            </a:r>
            <a:br>
              <a:rPr lang="en-US" sz="3200" dirty="0"/>
            </a:br>
            <a:r>
              <a:rPr lang="en-US" dirty="0">
                <a:latin typeface="Arial"/>
                <a:cs typeface="Arial"/>
              </a:rPr>
              <a:t>October </a:t>
            </a:r>
            <a:r>
              <a:rPr lang="en-US" b="1" dirty="0">
                <a:solidFill>
                  <a:schemeClr val="accent2"/>
                </a:solidFill>
                <a:latin typeface="Arial"/>
                <a:cs typeface="Arial"/>
              </a:rPr>
              <a:t>||</a:t>
            </a:r>
            <a:r>
              <a:rPr lang="en-US" dirty="0">
                <a:latin typeface="Arial"/>
                <a:cs typeface="Arial"/>
              </a:rPr>
              <a:t> February </a:t>
            </a:r>
            <a:r>
              <a:rPr lang="en-US" b="1" dirty="0">
                <a:solidFill>
                  <a:schemeClr val="accent2"/>
                </a:solidFill>
                <a:latin typeface="Arial"/>
                <a:cs typeface="Arial"/>
              </a:rPr>
              <a:t>||</a:t>
            </a:r>
            <a:r>
              <a:rPr lang="en-US" dirty="0">
                <a:latin typeface="Arial"/>
                <a:cs typeface="Arial"/>
              </a:rPr>
              <a:t> May</a:t>
            </a:r>
          </a:p>
          <a:p>
            <a:pPr>
              <a:lnSpc>
                <a:spcPct val="100000"/>
              </a:lnSpc>
              <a:spcAft>
                <a:spcPts val="1800"/>
              </a:spcAft>
              <a:buClr>
                <a:schemeClr val="bg1"/>
              </a:buClr>
            </a:pPr>
            <a:r>
              <a:rPr lang="en-US" sz="3200" dirty="0"/>
              <a:t>10 Tips for Applying for      a LCIF Grant</a:t>
            </a:r>
          </a:p>
        </p:txBody>
      </p:sp>
      <p:sp>
        <p:nvSpPr>
          <p:cNvPr id="12" name="TextBox 11">
            <a:extLst>
              <a:ext uri="{FF2B5EF4-FFF2-40B4-BE49-F238E27FC236}">
                <a16:creationId xmlns:a16="http://schemas.microsoft.com/office/drawing/2014/main" id="{2D3F8038-8510-9F44-9562-9D06B4D93B58}"/>
              </a:ext>
            </a:extLst>
          </p:cNvPr>
          <p:cNvSpPr txBox="1"/>
          <p:nvPr/>
        </p:nvSpPr>
        <p:spPr>
          <a:xfrm>
            <a:off x="0" y="5574760"/>
            <a:ext cx="10592972" cy="640080"/>
          </a:xfrm>
          <a:prstGeom prst="rect">
            <a:avLst/>
          </a:prstGeom>
          <a:solidFill>
            <a:srgbClr val="0D2140">
              <a:lumMod val="75000"/>
              <a:lumOff val="25000"/>
            </a:srgbClr>
          </a:solidFill>
        </p:spPr>
        <p:txBody>
          <a:bodyPr wrap="square" rtlCol="0">
            <a:spAutoFit/>
          </a:bodyPr>
          <a:lstStyle/>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FFFFFF"/>
                </a:solidFill>
                <a:effectLst/>
                <a:uLnTx/>
                <a:uFillTx/>
                <a:latin typeface="Arial" panose="020B0604020202020204"/>
                <a:ea typeface="+mn-ea"/>
                <a:cs typeface="Arial" panose="020B0604020202020204" pitchFamily="34" charset="0"/>
              </a:rPr>
              <a:t>Email </a:t>
            </a:r>
            <a:r>
              <a:rPr kumimoji="0" lang="en-US" sz="2800" b="1" i="0" u="none" strike="noStrike" kern="0" cap="none" spc="0" normalizeH="0" baseline="0" noProof="0" dirty="0" err="1">
                <a:ln>
                  <a:noFill/>
                </a:ln>
                <a:solidFill>
                  <a:srgbClr val="EBB700"/>
                </a:solidFill>
                <a:effectLst/>
                <a:uLnTx/>
                <a:uFillTx/>
                <a:latin typeface="Arial" panose="020B0604020202020204"/>
                <a:ea typeface="+mn-ea"/>
                <a:cs typeface="Arial" panose="020B0604020202020204" pitchFamily="34" charset="0"/>
              </a:rPr>
              <a:t>lcifglobalgrants@lionsclubs.org</a:t>
            </a:r>
            <a:r>
              <a:rPr kumimoji="0" lang="en-US" sz="2800" b="0" i="0" u="none" strike="noStrike" kern="0" cap="none" spc="0" normalizeH="0" baseline="0" noProof="0" dirty="0">
                <a:ln>
                  <a:noFill/>
                </a:ln>
                <a:solidFill>
                  <a:srgbClr val="FFFFFF"/>
                </a:solidFill>
                <a:effectLst/>
                <a:uLnTx/>
                <a:uFillTx/>
                <a:latin typeface="Arial" panose="020B0604020202020204"/>
                <a:ea typeface="+mn-ea"/>
                <a:cs typeface="Arial" panose="020B0604020202020204" pitchFamily="34" charset="0"/>
              </a:rPr>
              <a:t> for more information!</a:t>
            </a:r>
            <a:endParaRPr kumimoji="0" lang="en-US" sz="8800" b="0" i="0" u="none" strike="noStrike" kern="0" cap="none" spc="0" normalizeH="0" baseline="0" noProof="0" dirty="0">
              <a:ln>
                <a:noFill/>
              </a:ln>
              <a:solidFill>
                <a:srgbClr val="FFFFFF"/>
              </a:solidFill>
              <a:effectLst/>
              <a:uLnTx/>
              <a:uFillTx/>
              <a:latin typeface="Arial" panose="020B0604020202020204"/>
              <a:ea typeface="+mn-ea"/>
              <a:cs typeface="Arial" panose="020B0604020202020204" pitchFamily="34" charset="0"/>
            </a:endParaRPr>
          </a:p>
        </p:txBody>
      </p:sp>
      <p:cxnSp>
        <p:nvCxnSpPr>
          <p:cNvPr id="15" name="Straight Connector 14">
            <a:extLst>
              <a:ext uri="{FF2B5EF4-FFF2-40B4-BE49-F238E27FC236}">
                <a16:creationId xmlns:a16="http://schemas.microsoft.com/office/drawing/2014/main" id="{0E30331A-714E-7F47-A898-BADC9855084D}"/>
              </a:ext>
            </a:extLst>
          </p:cNvPr>
          <p:cNvCxnSpPr>
            <a:cxnSpLocks/>
          </p:cNvCxnSpPr>
          <p:nvPr/>
        </p:nvCxnSpPr>
        <p:spPr>
          <a:xfrm>
            <a:off x="535643" y="944144"/>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5628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13" name="Group 12"/>
          <p:cNvGrpSpPr/>
          <p:nvPr/>
        </p:nvGrpSpPr>
        <p:grpSpPr>
          <a:xfrm>
            <a:off x="4574395" y="4880283"/>
            <a:ext cx="3056694" cy="1354591"/>
            <a:chOff x="4399707" y="4815680"/>
            <a:chExt cx="3056694" cy="1354591"/>
          </a:xfrm>
        </p:grpSpPr>
        <p:sp>
          <p:nvSpPr>
            <p:cNvPr id="33" name="Rounded Rectangle 32">
              <a:extLst>
                <a:ext uri="{FF2B5EF4-FFF2-40B4-BE49-F238E27FC236}">
                  <a16:creationId xmlns:a16="http://schemas.microsoft.com/office/drawing/2014/main" id="{985D22CC-4861-8A43-BE8F-1E82C882BAC3}"/>
                </a:ext>
              </a:extLst>
            </p:cNvPr>
            <p:cNvSpPr/>
            <p:nvPr/>
          </p:nvSpPr>
          <p:spPr>
            <a:xfrm>
              <a:off x="4637001" y="5026301"/>
              <a:ext cx="2819400" cy="1143970"/>
            </a:xfrm>
            <a:prstGeom prst="roundRect">
              <a:avLst/>
            </a:prstGeom>
            <a:noFill/>
            <a:ln w="3175">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4" name="Text Placeholder 4">
              <a:extLst>
                <a:ext uri="{FF2B5EF4-FFF2-40B4-BE49-F238E27FC236}">
                  <a16:creationId xmlns:a16="http://schemas.microsoft.com/office/drawing/2014/main" id="{5A805C8B-1643-8641-984E-ED504D2A2D58}"/>
                </a:ext>
              </a:extLst>
            </p:cNvPr>
            <p:cNvSpPr txBox="1">
              <a:spLocks/>
            </p:cNvSpPr>
            <p:nvPr/>
          </p:nvSpPr>
          <p:spPr>
            <a:xfrm>
              <a:off x="4637001" y="5412810"/>
              <a:ext cx="2819400" cy="370952"/>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spcAft>
                  <a:spcPts val="0"/>
                </a:spcAft>
                <a:buFont typeface="Arial" panose="020B0604020202020204" pitchFamily="34" charset="0"/>
                <a:buNone/>
                <a:defRPr sz="2600" b="1" kern="1200">
                  <a:solidFill>
                    <a:schemeClr val="bg1"/>
                  </a:solidFill>
                  <a:latin typeface="+mn-lt"/>
                  <a:ea typeface="+mn-ea"/>
                  <a:cs typeface="+mn-cs"/>
                </a:defRPr>
              </a:lvl1pPr>
              <a:lvl2pPr marL="0" indent="0" algn="ctr" defTabSz="914400" rtl="0" eaLnBrk="1" latinLnBrk="0" hangingPunct="1">
                <a:lnSpc>
                  <a:spcPct val="90000"/>
                </a:lnSpc>
                <a:spcBef>
                  <a:spcPts val="500"/>
                </a:spcBef>
                <a:spcAft>
                  <a:spcPts val="1000"/>
                </a:spcAft>
                <a:buFont typeface="Arial" panose="020B0604020202020204" pitchFamily="34" charset="0"/>
                <a:buNone/>
                <a:defRPr sz="6600" b="1" kern="1200">
                  <a:solidFill>
                    <a:schemeClr val="bg1"/>
                  </a:solidFill>
                  <a:latin typeface="+mn-lt"/>
                  <a:ea typeface="+mn-ea"/>
                  <a:cs typeface="+mn-cs"/>
                </a:defRPr>
              </a:lvl2pPr>
              <a:lvl3pPr marL="0" indent="0" algn="l" defTabSz="914400" rtl="0" eaLnBrk="1" latinLnBrk="0" hangingPunct="1">
                <a:lnSpc>
                  <a:spcPct val="90000"/>
                </a:lnSpc>
                <a:spcBef>
                  <a:spcPts val="500"/>
                </a:spcBef>
                <a:spcAft>
                  <a:spcPts val="1200"/>
                </a:spcAft>
                <a:buSzPct val="115000"/>
                <a:buFont typeface="Arial" panose="020B0604020202020204" pitchFamily="34" charset="0"/>
                <a:buNone/>
                <a:tabLst/>
                <a:defRPr sz="2000" kern="1200">
                  <a:solidFill>
                    <a:schemeClr val="bg1"/>
                  </a:solidFill>
                  <a:latin typeface="+mn-lt"/>
                  <a:ea typeface="+mn-ea"/>
                  <a:cs typeface="+mn-cs"/>
                </a:defRPr>
              </a:lvl3pPr>
              <a:lvl4pPr marL="342900" indent="-342900" algn="l" defTabSz="914400" rtl="0" eaLnBrk="1" latinLnBrk="0" hangingPunct="1">
                <a:lnSpc>
                  <a:spcPct val="90000"/>
                </a:lnSpc>
                <a:spcBef>
                  <a:spcPts val="500"/>
                </a:spcBef>
                <a:spcAft>
                  <a:spcPts val="1200"/>
                </a:spcAft>
                <a:buFontTx/>
                <a:buBlip>
                  <a:blip r:embed="rId4"/>
                </a:buBlip>
                <a:tabLst/>
                <a:defRPr sz="2000" kern="1200">
                  <a:solidFill>
                    <a:schemeClr val="bg1"/>
                  </a:solidFill>
                  <a:latin typeface="+mn-lt"/>
                  <a:ea typeface="+mn-ea"/>
                  <a:cs typeface="+mn-cs"/>
                </a:defRPr>
              </a:lvl4pPr>
              <a:lvl5pPr marL="0" indent="0" algn="l" defTabSz="914400" rtl="0" eaLnBrk="1" latinLnBrk="0" hangingPunct="1">
                <a:lnSpc>
                  <a:spcPct val="90000"/>
                </a:lnSpc>
                <a:spcBef>
                  <a:spcPts val="500"/>
                </a:spcBef>
                <a:spcAft>
                  <a:spcPts val="0"/>
                </a:spcAft>
                <a:buFont typeface="Arial" panose="020B0604020202020204" pitchFamily="34" charset="0"/>
                <a:buNone/>
                <a:tabLst/>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2" indent="0" algn="ctr" defTabSz="914400" rtl="0" eaLnBrk="1" fontAlgn="auto" latinLnBrk="0" hangingPunct="1">
                <a:lnSpc>
                  <a:spcPct val="100000"/>
                </a:lnSpc>
                <a:spcBef>
                  <a:spcPts val="0"/>
                </a:spcBef>
                <a:spcAft>
                  <a:spcPts val="3000"/>
                </a:spcAft>
                <a:buClrTx/>
                <a:buSzPct val="115000"/>
                <a:buFont typeface="Arial" panose="020B0604020202020204" pitchFamily="34" charset="0"/>
                <a:buNone/>
                <a:tabLst/>
                <a:defRPr/>
              </a:pPr>
              <a:r>
                <a:rPr kumimoji="0" lang="en-US" sz="2000" b="1" i="0" u="none" strike="noStrike" kern="1200" cap="none" spc="3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HUNGER</a:t>
              </a:r>
            </a:p>
          </p:txBody>
        </p:sp>
        <p:pic>
          <p:nvPicPr>
            <p:cNvPr id="16" name="Picture 1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99707" y="4815680"/>
              <a:ext cx="505440" cy="457200"/>
            </a:xfrm>
            <a:prstGeom prst="rect">
              <a:avLst/>
            </a:prstGeom>
            <a:effectLst>
              <a:outerShdw blurRad="50800" dist="38100" dir="2700000" algn="tl" rotWithShape="0">
                <a:prstClr val="black">
                  <a:alpha val="40000"/>
                </a:prstClr>
              </a:outerShdw>
            </a:effectLst>
          </p:spPr>
        </p:pic>
      </p:grpSp>
      <p:grpSp>
        <p:nvGrpSpPr>
          <p:cNvPr id="7" name="Group 6"/>
          <p:cNvGrpSpPr/>
          <p:nvPr/>
        </p:nvGrpSpPr>
        <p:grpSpPr>
          <a:xfrm>
            <a:off x="4590345" y="2994008"/>
            <a:ext cx="3024795" cy="1359605"/>
            <a:chOff x="4431606" y="1292233"/>
            <a:chExt cx="3024795" cy="1359605"/>
          </a:xfrm>
        </p:grpSpPr>
        <p:sp>
          <p:nvSpPr>
            <p:cNvPr id="19" name="Rounded Rectangle 18">
              <a:extLst>
                <a:ext uri="{FF2B5EF4-FFF2-40B4-BE49-F238E27FC236}">
                  <a16:creationId xmlns:a16="http://schemas.microsoft.com/office/drawing/2014/main" id="{985D22CC-4861-8A43-BE8F-1E82C882BAC3}"/>
                </a:ext>
              </a:extLst>
            </p:cNvPr>
            <p:cNvSpPr/>
            <p:nvPr/>
          </p:nvSpPr>
          <p:spPr>
            <a:xfrm>
              <a:off x="4637001" y="1507868"/>
              <a:ext cx="2819400" cy="1143970"/>
            </a:xfrm>
            <a:prstGeom prst="roundRect">
              <a:avLst/>
            </a:prstGeom>
            <a:noFill/>
            <a:ln w="3175">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 name="Text Placeholder 4">
              <a:extLst>
                <a:ext uri="{FF2B5EF4-FFF2-40B4-BE49-F238E27FC236}">
                  <a16:creationId xmlns:a16="http://schemas.microsoft.com/office/drawing/2014/main" id="{5A805C8B-1643-8641-984E-ED504D2A2D58}"/>
                </a:ext>
              </a:extLst>
            </p:cNvPr>
            <p:cNvSpPr txBox="1">
              <a:spLocks/>
            </p:cNvSpPr>
            <p:nvPr/>
          </p:nvSpPr>
          <p:spPr>
            <a:xfrm>
              <a:off x="4637001" y="1929318"/>
              <a:ext cx="2819400" cy="370952"/>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spcAft>
                  <a:spcPts val="0"/>
                </a:spcAft>
                <a:buFont typeface="Arial" panose="020B0604020202020204" pitchFamily="34" charset="0"/>
                <a:buNone/>
                <a:defRPr sz="2600" b="1" kern="1200">
                  <a:solidFill>
                    <a:schemeClr val="bg1"/>
                  </a:solidFill>
                  <a:latin typeface="+mn-lt"/>
                  <a:ea typeface="+mn-ea"/>
                  <a:cs typeface="+mn-cs"/>
                </a:defRPr>
              </a:lvl1pPr>
              <a:lvl2pPr marL="0" indent="0" algn="ctr" defTabSz="914400" rtl="0" eaLnBrk="1" latinLnBrk="0" hangingPunct="1">
                <a:lnSpc>
                  <a:spcPct val="90000"/>
                </a:lnSpc>
                <a:spcBef>
                  <a:spcPts val="500"/>
                </a:spcBef>
                <a:spcAft>
                  <a:spcPts val="1000"/>
                </a:spcAft>
                <a:buFont typeface="Arial" panose="020B0604020202020204" pitchFamily="34" charset="0"/>
                <a:buNone/>
                <a:defRPr sz="6600" b="1" kern="1200">
                  <a:solidFill>
                    <a:schemeClr val="bg1"/>
                  </a:solidFill>
                  <a:latin typeface="+mn-lt"/>
                  <a:ea typeface="+mn-ea"/>
                  <a:cs typeface="+mn-cs"/>
                </a:defRPr>
              </a:lvl2pPr>
              <a:lvl3pPr marL="0" indent="0" algn="l" defTabSz="914400" rtl="0" eaLnBrk="1" latinLnBrk="0" hangingPunct="1">
                <a:lnSpc>
                  <a:spcPct val="90000"/>
                </a:lnSpc>
                <a:spcBef>
                  <a:spcPts val="500"/>
                </a:spcBef>
                <a:spcAft>
                  <a:spcPts val="1200"/>
                </a:spcAft>
                <a:buSzPct val="115000"/>
                <a:buFont typeface="Arial" panose="020B0604020202020204" pitchFamily="34" charset="0"/>
                <a:buNone/>
                <a:tabLst/>
                <a:defRPr sz="2000" kern="1200">
                  <a:solidFill>
                    <a:schemeClr val="bg1"/>
                  </a:solidFill>
                  <a:latin typeface="+mn-lt"/>
                  <a:ea typeface="+mn-ea"/>
                  <a:cs typeface="+mn-cs"/>
                </a:defRPr>
              </a:lvl3pPr>
              <a:lvl4pPr marL="342900" indent="-342900" algn="l" defTabSz="914400" rtl="0" eaLnBrk="1" latinLnBrk="0" hangingPunct="1">
                <a:lnSpc>
                  <a:spcPct val="90000"/>
                </a:lnSpc>
                <a:spcBef>
                  <a:spcPts val="500"/>
                </a:spcBef>
                <a:spcAft>
                  <a:spcPts val="1200"/>
                </a:spcAft>
                <a:buFontTx/>
                <a:buBlip>
                  <a:blip r:embed="rId4"/>
                </a:buBlip>
                <a:tabLst/>
                <a:defRPr sz="2000" kern="1200">
                  <a:solidFill>
                    <a:schemeClr val="bg1"/>
                  </a:solidFill>
                  <a:latin typeface="+mn-lt"/>
                  <a:ea typeface="+mn-ea"/>
                  <a:cs typeface="+mn-cs"/>
                </a:defRPr>
              </a:lvl4pPr>
              <a:lvl5pPr marL="0" indent="0" algn="l" defTabSz="914400" rtl="0" eaLnBrk="1" latinLnBrk="0" hangingPunct="1">
                <a:lnSpc>
                  <a:spcPct val="90000"/>
                </a:lnSpc>
                <a:spcBef>
                  <a:spcPts val="500"/>
                </a:spcBef>
                <a:spcAft>
                  <a:spcPts val="0"/>
                </a:spcAft>
                <a:buFont typeface="Arial" panose="020B0604020202020204" pitchFamily="34" charset="0"/>
                <a:buNone/>
                <a:tabLst/>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2" indent="0" algn="ctr" defTabSz="914400" rtl="0" eaLnBrk="1" fontAlgn="auto" latinLnBrk="0" hangingPunct="1">
                <a:lnSpc>
                  <a:spcPct val="100000"/>
                </a:lnSpc>
                <a:spcBef>
                  <a:spcPts val="0"/>
                </a:spcBef>
                <a:spcAft>
                  <a:spcPts val="3000"/>
                </a:spcAft>
                <a:buClrTx/>
                <a:buSzPct val="115000"/>
                <a:buFont typeface="Arial" panose="020B0604020202020204" pitchFamily="34" charset="0"/>
                <a:buNone/>
                <a:tabLst/>
                <a:defRPr/>
              </a:pPr>
              <a:r>
                <a:rPr kumimoji="0" lang="en-US" sz="2000" b="1" i="0" u="none" strike="noStrike" kern="1200" cap="none" spc="3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LIONS QUEST</a:t>
              </a:r>
            </a:p>
          </p:txBody>
        </p:sp>
        <p:pic>
          <p:nvPicPr>
            <p:cNvPr id="52" name="Picture 5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31606" y="1292233"/>
              <a:ext cx="457200" cy="457200"/>
            </a:xfrm>
            <a:prstGeom prst="rect">
              <a:avLst/>
            </a:prstGeom>
            <a:effectLst>
              <a:outerShdw blurRad="50800" dist="38100" dir="2700000" algn="tl" rotWithShape="0">
                <a:prstClr val="black">
                  <a:alpha val="40000"/>
                </a:prstClr>
              </a:outerShdw>
            </a:effectLst>
          </p:spPr>
        </p:pic>
      </p:grpSp>
      <p:grpSp>
        <p:nvGrpSpPr>
          <p:cNvPr id="6" name="Group 5"/>
          <p:cNvGrpSpPr/>
          <p:nvPr/>
        </p:nvGrpSpPr>
        <p:grpSpPr>
          <a:xfrm>
            <a:off x="8660913" y="1378840"/>
            <a:ext cx="3020434" cy="1338339"/>
            <a:chOff x="731120" y="1313499"/>
            <a:chExt cx="3020434" cy="1338339"/>
          </a:xfrm>
        </p:grpSpPr>
        <p:sp>
          <p:nvSpPr>
            <p:cNvPr id="25" name="Rounded Rectangle 24">
              <a:extLst>
                <a:ext uri="{FF2B5EF4-FFF2-40B4-BE49-F238E27FC236}">
                  <a16:creationId xmlns:a16="http://schemas.microsoft.com/office/drawing/2014/main" id="{985D22CC-4861-8A43-BE8F-1E82C882BAC3}"/>
                </a:ext>
              </a:extLst>
            </p:cNvPr>
            <p:cNvSpPr/>
            <p:nvPr/>
          </p:nvSpPr>
          <p:spPr>
            <a:xfrm>
              <a:off x="932154" y="1507868"/>
              <a:ext cx="2819400" cy="1143970"/>
            </a:xfrm>
            <a:prstGeom prst="roundRect">
              <a:avLst/>
            </a:prstGeom>
            <a:noFill/>
            <a:ln w="3175">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 name="Text Placeholder 4">
              <a:extLst>
                <a:ext uri="{FF2B5EF4-FFF2-40B4-BE49-F238E27FC236}">
                  <a16:creationId xmlns:a16="http://schemas.microsoft.com/office/drawing/2014/main" id="{5A805C8B-1643-8641-984E-ED504D2A2D58}"/>
                </a:ext>
              </a:extLst>
            </p:cNvPr>
            <p:cNvSpPr txBox="1">
              <a:spLocks/>
            </p:cNvSpPr>
            <p:nvPr/>
          </p:nvSpPr>
          <p:spPr>
            <a:xfrm>
              <a:off x="926252" y="1894377"/>
              <a:ext cx="2819400" cy="370952"/>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spcAft>
                  <a:spcPts val="0"/>
                </a:spcAft>
                <a:buFont typeface="Arial" panose="020B0604020202020204" pitchFamily="34" charset="0"/>
                <a:buNone/>
                <a:defRPr sz="2600" b="1" kern="1200">
                  <a:solidFill>
                    <a:schemeClr val="bg1"/>
                  </a:solidFill>
                  <a:latin typeface="+mn-lt"/>
                  <a:ea typeface="+mn-ea"/>
                  <a:cs typeface="+mn-cs"/>
                </a:defRPr>
              </a:lvl1pPr>
              <a:lvl2pPr marL="0" indent="0" algn="ctr" defTabSz="914400" rtl="0" eaLnBrk="1" latinLnBrk="0" hangingPunct="1">
                <a:lnSpc>
                  <a:spcPct val="90000"/>
                </a:lnSpc>
                <a:spcBef>
                  <a:spcPts val="500"/>
                </a:spcBef>
                <a:spcAft>
                  <a:spcPts val="1000"/>
                </a:spcAft>
                <a:buFont typeface="Arial" panose="020B0604020202020204" pitchFamily="34" charset="0"/>
                <a:buNone/>
                <a:defRPr sz="6600" b="1" kern="1200">
                  <a:solidFill>
                    <a:schemeClr val="bg1"/>
                  </a:solidFill>
                  <a:latin typeface="+mn-lt"/>
                  <a:ea typeface="+mn-ea"/>
                  <a:cs typeface="+mn-cs"/>
                </a:defRPr>
              </a:lvl2pPr>
              <a:lvl3pPr marL="0" indent="0" algn="l" defTabSz="914400" rtl="0" eaLnBrk="1" latinLnBrk="0" hangingPunct="1">
                <a:lnSpc>
                  <a:spcPct val="90000"/>
                </a:lnSpc>
                <a:spcBef>
                  <a:spcPts val="500"/>
                </a:spcBef>
                <a:spcAft>
                  <a:spcPts val="1200"/>
                </a:spcAft>
                <a:buSzPct val="115000"/>
                <a:buFont typeface="Arial" panose="020B0604020202020204" pitchFamily="34" charset="0"/>
                <a:buNone/>
                <a:tabLst/>
                <a:defRPr sz="2000" kern="1200">
                  <a:solidFill>
                    <a:schemeClr val="bg1"/>
                  </a:solidFill>
                  <a:latin typeface="+mn-lt"/>
                  <a:ea typeface="+mn-ea"/>
                  <a:cs typeface="+mn-cs"/>
                </a:defRPr>
              </a:lvl3pPr>
              <a:lvl4pPr marL="342900" indent="-342900" algn="l" defTabSz="914400" rtl="0" eaLnBrk="1" latinLnBrk="0" hangingPunct="1">
                <a:lnSpc>
                  <a:spcPct val="90000"/>
                </a:lnSpc>
                <a:spcBef>
                  <a:spcPts val="500"/>
                </a:spcBef>
                <a:spcAft>
                  <a:spcPts val="1200"/>
                </a:spcAft>
                <a:buFontTx/>
                <a:buBlip>
                  <a:blip r:embed="rId4"/>
                </a:buBlip>
                <a:tabLst/>
                <a:defRPr sz="2000" kern="1200">
                  <a:solidFill>
                    <a:schemeClr val="bg1"/>
                  </a:solidFill>
                  <a:latin typeface="+mn-lt"/>
                  <a:ea typeface="+mn-ea"/>
                  <a:cs typeface="+mn-cs"/>
                </a:defRPr>
              </a:lvl4pPr>
              <a:lvl5pPr marL="0" indent="0" algn="l" defTabSz="914400" rtl="0" eaLnBrk="1" latinLnBrk="0" hangingPunct="1">
                <a:lnSpc>
                  <a:spcPct val="90000"/>
                </a:lnSpc>
                <a:spcBef>
                  <a:spcPts val="500"/>
                </a:spcBef>
                <a:spcAft>
                  <a:spcPts val="0"/>
                </a:spcAft>
                <a:buFont typeface="Arial" panose="020B0604020202020204" pitchFamily="34" charset="0"/>
                <a:buNone/>
                <a:tabLst/>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2" indent="0" algn="ctr" defTabSz="914400" rtl="0" eaLnBrk="1" fontAlgn="auto" latinLnBrk="0" hangingPunct="1">
                <a:lnSpc>
                  <a:spcPct val="100000"/>
                </a:lnSpc>
                <a:spcBef>
                  <a:spcPts val="0"/>
                </a:spcBef>
                <a:spcAft>
                  <a:spcPts val="3000"/>
                </a:spcAft>
                <a:buClrTx/>
                <a:buSzPct val="115000"/>
                <a:buFont typeface="Arial" panose="020B0604020202020204" pitchFamily="34" charset="0"/>
                <a:buNone/>
                <a:tabLst/>
                <a:defRPr/>
              </a:pPr>
              <a:r>
                <a:rPr kumimoji="0" lang="en-US" sz="2000" b="1" i="0" u="none" strike="noStrike" kern="1200" cap="none" spc="3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SIGHTFIRST</a:t>
              </a:r>
            </a:p>
          </p:txBody>
        </p:sp>
        <p:pic>
          <p:nvPicPr>
            <p:cNvPr id="53" name="Picture 5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31120" y="1313499"/>
              <a:ext cx="457200" cy="457200"/>
            </a:xfrm>
            <a:prstGeom prst="rect">
              <a:avLst/>
            </a:prstGeom>
            <a:effectLst>
              <a:outerShdw blurRad="50800" dist="38100" dir="2700000" algn="tl" rotWithShape="0">
                <a:prstClr val="black">
                  <a:alpha val="40000"/>
                </a:prstClr>
              </a:outerShdw>
            </a:effectLst>
          </p:spPr>
        </p:pic>
      </p:grpSp>
      <p:grpSp>
        <p:nvGrpSpPr>
          <p:cNvPr id="11" name="Group 10"/>
          <p:cNvGrpSpPr/>
          <p:nvPr/>
        </p:nvGrpSpPr>
        <p:grpSpPr>
          <a:xfrm>
            <a:off x="430212" y="2976679"/>
            <a:ext cx="3038194" cy="1367079"/>
            <a:chOff x="8135070" y="3078344"/>
            <a:chExt cx="3038194" cy="1367079"/>
          </a:xfrm>
        </p:grpSpPr>
        <p:sp>
          <p:nvSpPr>
            <p:cNvPr id="29" name="Rounded Rectangle 28">
              <a:extLst>
                <a:ext uri="{FF2B5EF4-FFF2-40B4-BE49-F238E27FC236}">
                  <a16:creationId xmlns:a16="http://schemas.microsoft.com/office/drawing/2014/main" id="{985D22CC-4861-8A43-BE8F-1E82C882BAC3}"/>
                </a:ext>
              </a:extLst>
            </p:cNvPr>
            <p:cNvSpPr/>
            <p:nvPr/>
          </p:nvSpPr>
          <p:spPr>
            <a:xfrm>
              <a:off x="8353864" y="3301453"/>
              <a:ext cx="2819400" cy="1143970"/>
            </a:xfrm>
            <a:prstGeom prst="roundRect">
              <a:avLst/>
            </a:prstGeom>
            <a:noFill/>
            <a:ln w="3175">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0" name="Text Placeholder 4">
              <a:extLst>
                <a:ext uri="{FF2B5EF4-FFF2-40B4-BE49-F238E27FC236}">
                  <a16:creationId xmlns:a16="http://schemas.microsoft.com/office/drawing/2014/main" id="{5A805C8B-1643-8641-984E-ED504D2A2D58}"/>
                </a:ext>
              </a:extLst>
            </p:cNvPr>
            <p:cNvSpPr txBox="1">
              <a:spLocks/>
            </p:cNvSpPr>
            <p:nvPr/>
          </p:nvSpPr>
          <p:spPr>
            <a:xfrm>
              <a:off x="8353864" y="3687962"/>
              <a:ext cx="2819400" cy="370952"/>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spcAft>
                  <a:spcPts val="0"/>
                </a:spcAft>
                <a:buFont typeface="Arial" panose="020B0604020202020204" pitchFamily="34" charset="0"/>
                <a:buNone/>
                <a:defRPr sz="2600" b="1" kern="1200">
                  <a:solidFill>
                    <a:schemeClr val="bg1"/>
                  </a:solidFill>
                  <a:latin typeface="+mn-lt"/>
                  <a:ea typeface="+mn-ea"/>
                  <a:cs typeface="+mn-cs"/>
                </a:defRPr>
              </a:lvl1pPr>
              <a:lvl2pPr marL="0" indent="0" algn="ctr" defTabSz="914400" rtl="0" eaLnBrk="1" latinLnBrk="0" hangingPunct="1">
                <a:lnSpc>
                  <a:spcPct val="90000"/>
                </a:lnSpc>
                <a:spcBef>
                  <a:spcPts val="500"/>
                </a:spcBef>
                <a:spcAft>
                  <a:spcPts val="1000"/>
                </a:spcAft>
                <a:buFont typeface="Arial" panose="020B0604020202020204" pitchFamily="34" charset="0"/>
                <a:buNone/>
                <a:defRPr sz="6600" b="1" kern="1200">
                  <a:solidFill>
                    <a:schemeClr val="bg1"/>
                  </a:solidFill>
                  <a:latin typeface="+mn-lt"/>
                  <a:ea typeface="+mn-ea"/>
                  <a:cs typeface="+mn-cs"/>
                </a:defRPr>
              </a:lvl2pPr>
              <a:lvl3pPr marL="0" indent="0" algn="l" defTabSz="914400" rtl="0" eaLnBrk="1" latinLnBrk="0" hangingPunct="1">
                <a:lnSpc>
                  <a:spcPct val="90000"/>
                </a:lnSpc>
                <a:spcBef>
                  <a:spcPts val="500"/>
                </a:spcBef>
                <a:spcAft>
                  <a:spcPts val="1200"/>
                </a:spcAft>
                <a:buSzPct val="115000"/>
                <a:buFont typeface="Arial" panose="020B0604020202020204" pitchFamily="34" charset="0"/>
                <a:buNone/>
                <a:tabLst/>
                <a:defRPr sz="2000" kern="1200">
                  <a:solidFill>
                    <a:schemeClr val="bg1"/>
                  </a:solidFill>
                  <a:latin typeface="+mn-lt"/>
                  <a:ea typeface="+mn-ea"/>
                  <a:cs typeface="+mn-cs"/>
                </a:defRPr>
              </a:lvl3pPr>
              <a:lvl4pPr marL="342900" indent="-342900" algn="l" defTabSz="914400" rtl="0" eaLnBrk="1" latinLnBrk="0" hangingPunct="1">
                <a:lnSpc>
                  <a:spcPct val="90000"/>
                </a:lnSpc>
                <a:spcBef>
                  <a:spcPts val="500"/>
                </a:spcBef>
                <a:spcAft>
                  <a:spcPts val="1200"/>
                </a:spcAft>
                <a:buFontTx/>
                <a:buBlip>
                  <a:blip r:embed="rId4"/>
                </a:buBlip>
                <a:tabLst/>
                <a:defRPr sz="2000" kern="1200">
                  <a:solidFill>
                    <a:schemeClr val="bg1"/>
                  </a:solidFill>
                  <a:latin typeface="+mn-lt"/>
                  <a:ea typeface="+mn-ea"/>
                  <a:cs typeface="+mn-cs"/>
                </a:defRPr>
              </a:lvl4pPr>
              <a:lvl5pPr marL="0" indent="0" algn="l" defTabSz="914400" rtl="0" eaLnBrk="1" latinLnBrk="0" hangingPunct="1">
                <a:lnSpc>
                  <a:spcPct val="90000"/>
                </a:lnSpc>
                <a:spcBef>
                  <a:spcPts val="500"/>
                </a:spcBef>
                <a:spcAft>
                  <a:spcPts val="0"/>
                </a:spcAft>
                <a:buFont typeface="Arial" panose="020B0604020202020204" pitchFamily="34" charset="0"/>
                <a:buNone/>
                <a:tabLst/>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2" indent="0" algn="ctr" defTabSz="914400" rtl="0" eaLnBrk="1" fontAlgn="auto" latinLnBrk="0" hangingPunct="1">
                <a:lnSpc>
                  <a:spcPct val="100000"/>
                </a:lnSpc>
                <a:spcBef>
                  <a:spcPts val="0"/>
                </a:spcBef>
                <a:spcAft>
                  <a:spcPts val="3000"/>
                </a:spcAft>
                <a:buClrTx/>
                <a:buSzPct val="115000"/>
                <a:buFont typeface="Arial" panose="020B0604020202020204" pitchFamily="34" charset="0"/>
                <a:buNone/>
                <a:tabLst/>
                <a:defRPr/>
              </a:pPr>
              <a:r>
                <a:rPr kumimoji="0" lang="en-US" sz="2000" b="1" i="0" u="none" strike="noStrike" kern="1200" cap="none" spc="3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DIABETES</a:t>
              </a:r>
            </a:p>
          </p:txBody>
        </p:sp>
        <p:pic>
          <p:nvPicPr>
            <p:cNvPr id="54" name="Picture 5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135070" y="3078344"/>
              <a:ext cx="457200" cy="457200"/>
            </a:xfrm>
            <a:prstGeom prst="rect">
              <a:avLst/>
            </a:prstGeom>
            <a:effectLst>
              <a:outerShdw blurRad="50800" dist="38100" dir="2700000" algn="tl" rotWithShape="0">
                <a:prstClr val="black">
                  <a:alpha val="40000"/>
                </a:prstClr>
              </a:outerShdw>
            </a:effectLst>
          </p:spPr>
        </p:pic>
      </p:grpSp>
      <p:grpSp>
        <p:nvGrpSpPr>
          <p:cNvPr id="12" name="Group 11"/>
          <p:cNvGrpSpPr/>
          <p:nvPr/>
        </p:nvGrpSpPr>
        <p:grpSpPr>
          <a:xfrm>
            <a:off x="406823" y="4764481"/>
            <a:ext cx="3061583" cy="1352533"/>
            <a:chOff x="677955" y="4815680"/>
            <a:chExt cx="3061583" cy="1352533"/>
          </a:xfrm>
        </p:grpSpPr>
        <p:sp>
          <p:nvSpPr>
            <p:cNvPr id="21" name="Rounded Rectangle 20">
              <a:extLst>
                <a:ext uri="{FF2B5EF4-FFF2-40B4-BE49-F238E27FC236}">
                  <a16:creationId xmlns:a16="http://schemas.microsoft.com/office/drawing/2014/main" id="{985D22CC-4861-8A43-BE8F-1E82C882BAC3}"/>
                </a:ext>
              </a:extLst>
            </p:cNvPr>
            <p:cNvSpPr/>
            <p:nvPr/>
          </p:nvSpPr>
          <p:spPr>
            <a:xfrm>
              <a:off x="908800" y="5024243"/>
              <a:ext cx="2819400" cy="1143970"/>
            </a:xfrm>
            <a:prstGeom prst="roundRect">
              <a:avLst/>
            </a:prstGeom>
            <a:noFill/>
            <a:ln w="3175">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2" name="Text Placeholder 4">
              <a:extLst>
                <a:ext uri="{FF2B5EF4-FFF2-40B4-BE49-F238E27FC236}">
                  <a16:creationId xmlns:a16="http://schemas.microsoft.com/office/drawing/2014/main" id="{5A805C8B-1643-8641-984E-ED504D2A2D58}"/>
                </a:ext>
              </a:extLst>
            </p:cNvPr>
            <p:cNvSpPr txBox="1">
              <a:spLocks/>
            </p:cNvSpPr>
            <p:nvPr/>
          </p:nvSpPr>
          <p:spPr>
            <a:xfrm>
              <a:off x="920137" y="5316895"/>
              <a:ext cx="2819401" cy="679496"/>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spcAft>
                  <a:spcPts val="0"/>
                </a:spcAft>
                <a:buFont typeface="Arial" panose="020B0604020202020204" pitchFamily="34" charset="0"/>
                <a:buNone/>
                <a:defRPr sz="2600" b="1" kern="1200">
                  <a:solidFill>
                    <a:schemeClr val="bg1"/>
                  </a:solidFill>
                  <a:latin typeface="+mn-lt"/>
                  <a:ea typeface="+mn-ea"/>
                  <a:cs typeface="+mn-cs"/>
                </a:defRPr>
              </a:lvl1pPr>
              <a:lvl2pPr marL="0" indent="0" algn="ctr" defTabSz="914400" rtl="0" eaLnBrk="1" latinLnBrk="0" hangingPunct="1">
                <a:lnSpc>
                  <a:spcPct val="90000"/>
                </a:lnSpc>
                <a:spcBef>
                  <a:spcPts val="500"/>
                </a:spcBef>
                <a:spcAft>
                  <a:spcPts val="1000"/>
                </a:spcAft>
                <a:buFont typeface="Arial" panose="020B0604020202020204" pitchFamily="34" charset="0"/>
                <a:buNone/>
                <a:defRPr sz="6600" b="1" kern="1200">
                  <a:solidFill>
                    <a:schemeClr val="bg1"/>
                  </a:solidFill>
                  <a:latin typeface="+mn-lt"/>
                  <a:ea typeface="+mn-ea"/>
                  <a:cs typeface="+mn-cs"/>
                </a:defRPr>
              </a:lvl2pPr>
              <a:lvl3pPr marL="0" indent="0" algn="l" defTabSz="914400" rtl="0" eaLnBrk="1" latinLnBrk="0" hangingPunct="1">
                <a:lnSpc>
                  <a:spcPct val="90000"/>
                </a:lnSpc>
                <a:spcBef>
                  <a:spcPts val="500"/>
                </a:spcBef>
                <a:spcAft>
                  <a:spcPts val="1200"/>
                </a:spcAft>
                <a:buSzPct val="115000"/>
                <a:buFont typeface="Arial" panose="020B0604020202020204" pitchFamily="34" charset="0"/>
                <a:buNone/>
                <a:tabLst/>
                <a:defRPr sz="2000" kern="1200">
                  <a:solidFill>
                    <a:schemeClr val="bg1"/>
                  </a:solidFill>
                  <a:latin typeface="+mn-lt"/>
                  <a:ea typeface="+mn-ea"/>
                  <a:cs typeface="+mn-cs"/>
                </a:defRPr>
              </a:lvl3pPr>
              <a:lvl4pPr marL="342900" indent="-342900" algn="l" defTabSz="914400" rtl="0" eaLnBrk="1" latinLnBrk="0" hangingPunct="1">
                <a:lnSpc>
                  <a:spcPct val="90000"/>
                </a:lnSpc>
                <a:spcBef>
                  <a:spcPts val="500"/>
                </a:spcBef>
                <a:spcAft>
                  <a:spcPts val="1200"/>
                </a:spcAft>
                <a:buFontTx/>
                <a:buBlip>
                  <a:blip r:embed="rId4"/>
                </a:buBlip>
                <a:tabLst/>
                <a:defRPr sz="2000" kern="1200">
                  <a:solidFill>
                    <a:schemeClr val="bg1"/>
                  </a:solidFill>
                  <a:latin typeface="+mn-lt"/>
                  <a:ea typeface="+mn-ea"/>
                  <a:cs typeface="+mn-cs"/>
                </a:defRPr>
              </a:lvl4pPr>
              <a:lvl5pPr marL="0" indent="0" algn="l" defTabSz="914400" rtl="0" eaLnBrk="1" latinLnBrk="0" hangingPunct="1">
                <a:lnSpc>
                  <a:spcPct val="90000"/>
                </a:lnSpc>
                <a:spcBef>
                  <a:spcPts val="500"/>
                </a:spcBef>
                <a:spcAft>
                  <a:spcPts val="0"/>
                </a:spcAft>
                <a:buFont typeface="Arial" panose="020B0604020202020204" pitchFamily="34" charset="0"/>
                <a:buNone/>
                <a:tabLst/>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2" indent="0" algn="ctr" defTabSz="914400" rtl="0" eaLnBrk="1" fontAlgn="auto" latinLnBrk="0" hangingPunct="1">
                <a:lnSpc>
                  <a:spcPct val="100000"/>
                </a:lnSpc>
                <a:spcBef>
                  <a:spcPts val="0"/>
                </a:spcBef>
                <a:spcAft>
                  <a:spcPts val="3000"/>
                </a:spcAft>
                <a:buClrTx/>
                <a:buSzPct val="115000"/>
                <a:buFont typeface="Arial" panose="020B0604020202020204" pitchFamily="34" charset="0"/>
                <a:buNone/>
                <a:tabLst/>
                <a:defRPr/>
              </a:pPr>
              <a:r>
                <a:rPr kumimoji="0" lang="en-US" sz="2000" b="1" i="0" u="none" strike="noStrike" kern="1200" cap="none" spc="3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CHILDHOOD CANCER</a:t>
              </a:r>
            </a:p>
          </p:txBody>
        </p:sp>
        <p:pic>
          <p:nvPicPr>
            <p:cNvPr id="55" name="Picture 5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77955" y="4815680"/>
              <a:ext cx="445255" cy="457200"/>
            </a:xfrm>
            <a:prstGeom prst="rect">
              <a:avLst/>
            </a:prstGeom>
            <a:effectLst>
              <a:outerShdw blurRad="50800" dist="38100" dir="2700000" algn="tl" rotWithShape="0">
                <a:prstClr val="black">
                  <a:alpha val="40000"/>
                </a:prstClr>
              </a:outerShdw>
            </a:effectLst>
          </p:spPr>
        </p:pic>
      </p:grpSp>
      <p:grpSp>
        <p:nvGrpSpPr>
          <p:cNvPr id="9" name="Group 8"/>
          <p:cNvGrpSpPr/>
          <p:nvPr/>
        </p:nvGrpSpPr>
        <p:grpSpPr>
          <a:xfrm>
            <a:off x="4575884" y="1313281"/>
            <a:ext cx="3053717" cy="1357912"/>
            <a:chOff x="709854" y="3057078"/>
            <a:chExt cx="3053717" cy="1357912"/>
          </a:xfrm>
        </p:grpSpPr>
        <p:sp>
          <p:nvSpPr>
            <p:cNvPr id="27" name="Rounded Rectangle 26">
              <a:extLst>
                <a:ext uri="{FF2B5EF4-FFF2-40B4-BE49-F238E27FC236}">
                  <a16:creationId xmlns:a16="http://schemas.microsoft.com/office/drawing/2014/main" id="{985D22CC-4861-8A43-BE8F-1E82C882BAC3}"/>
                </a:ext>
              </a:extLst>
            </p:cNvPr>
            <p:cNvSpPr/>
            <p:nvPr/>
          </p:nvSpPr>
          <p:spPr>
            <a:xfrm>
              <a:off x="920138" y="3271020"/>
              <a:ext cx="2819400" cy="1143970"/>
            </a:xfrm>
            <a:prstGeom prst="roundRect">
              <a:avLst/>
            </a:prstGeom>
            <a:noFill/>
            <a:ln w="3175">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ext Placeholder 4">
              <a:extLst>
                <a:ext uri="{FF2B5EF4-FFF2-40B4-BE49-F238E27FC236}">
                  <a16:creationId xmlns:a16="http://schemas.microsoft.com/office/drawing/2014/main" id="{5A805C8B-1643-8641-984E-ED504D2A2D58}"/>
                </a:ext>
              </a:extLst>
            </p:cNvPr>
            <p:cNvSpPr txBox="1">
              <a:spLocks/>
            </p:cNvSpPr>
            <p:nvPr/>
          </p:nvSpPr>
          <p:spPr>
            <a:xfrm>
              <a:off x="914236" y="3657529"/>
              <a:ext cx="2849335" cy="370952"/>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spcAft>
                  <a:spcPts val="0"/>
                </a:spcAft>
                <a:buFont typeface="Arial" panose="020B0604020202020204" pitchFamily="34" charset="0"/>
                <a:buNone/>
                <a:defRPr sz="2600" b="1" kern="1200">
                  <a:solidFill>
                    <a:schemeClr val="bg1"/>
                  </a:solidFill>
                  <a:latin typeface="+mn-lt"/>
                  <a:ea typeface="+mn-ea"/>
                  <a:cs typeface="+mn-cs"/>
                </a:defRPr>
              </a:lvl1pPr>
              <a:lvl2pPr marL="0" indent="0" algn="ctr" defTabSz="914400" rtl="0" eaLnBrk="1" latinLnBrk="0" hangingPunct="1">
                <a:lnSpc>
                  <a:spcPct val="90000"/>
                </a:lnSpc>
                <a:spcBef>
                  <a:spcPts val="500"/>
                </a:spcBef>
                <a:spcAft>
                  <a:spcPts val="1000"/>
                </a:spcAft>
                <a:buFont typeface="Arial" panose="020B0604020202020204" pitchFamily="34" charset="0"/>
                <a:buNone/>
                <a:defRPr sz="6600" b="1" kern="1200">
                  <a:solidFill>
                    <a:schemeClr val="bg1"/>
                  </a:solidFill>
                  <a:latin typeface="+mn-lt"/>
                  <a:ea typeface="+mn-ea"/>
                  <a:cs typeface="+mn-cs"/>
                </a:defRPr>
              </a:lvl2pPr>
              <a:lvl3pPr marL="0" indent="0" algn="l" defTabSz="914400" rtl="0" eaLnBrk="1" latinLnBrk="0" hangingPunct="1">
                <a:lnSpc>
                  <a:spcPct val="90000"/>
                </a:lnSpc>
                <a:spcBef>
                  <a:spcPts val="500"/>
                </a:spcBef>
                <a:spcAft>
                  <a:spcPts val="1200"/>
                </a:spcAft>
                <a:buSzPct val="115000"/>
                <a:buFont typeface="Arial" panose="020B0604020202020204" pitchFamily="34" charset="0"/>
                <a:buNone/>
                <a:tabLst/>
                <a:defRPr sz="2000" kern="1200">
                  <a:solidFill>
                    <a:schemeClr val="bg1"/>
                  </a:solidFill>
                  <a:latin typeface="+mn-lt"/>
                  <a:ea typeface="+mn-ea"/>
                  <a:cs typeface="+mn-cs"/>
                </a:defRPr>
              </a:lvl3pPr>
              <a:lvl4pPr marL="342900" indent="-342900" algn="l" defTabSz="914400" rtl="0" eaLnBrk="1" latinLnBrk="0" hangingPunct="1">
                <a:lnSpc>
                  <a:spcPct val="90000"/>
                </a:lnSpc>
                <a:spcBef>
                  <a:spcPts val="500"/>
                </a:spcBef>
                <a:spcAft>
                  <a:spcPts val="1200"/>
                </a:spcAft>
                <a:buFontTx/>
                <a:buBlip>
                  <a:blip r:embed="rId4"/>
                </a:buBlip>
                <a:tabLst/>
                <a:defRPr sz="2000" kern="1200">
                  <a:solidFill>
                    <a:schemeClr val="bg1"/>
                  </a:solidFill>
                  <a:latin typeface="+mn-lt"/>
                  <a:ea typeface="+mn-ea"/>
                  <a:cs typeface="+mn-cs"/>
                </a:defRPr>
              </a:lvl4pPr>
              <a:lvl5pPr marL="0" indent="0" algn="l" defTabSz="914400" rtl="0" eaLnBrk="1" latinLnBrk="0" hangingPunct="1">
                <a:lnSpc>
                  <a:spcPct val="90000"/>
                </a:lnSpc>
                <a:spcBef>
                  <a:spcPts val="500"/>
                </a:spcBef>
                <a:spcAft>
                  <a:spcPts val="0"/>
                </a:spcAft>
                <a:buFont typeface="Arial" panose="020B0604020202020204" pitchFamily="34" charset="0"/>
                <a:buNone/>
                <a:tabLst/>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2" indent="0" algn="ctr" defTabSz="914400" rtl="0" eaLnBrk="1" fontAlgn="auto" latinLnBrk="0" hangingPunct="1">
                <a:lnSpc>
                  <a:spcPct val="100000"/>
                </a:lnSpc>
                <a:spcBef>
                  <a:spcPts val="0"/>
                </a:spcBef>
                <a:spcAft>
                  <a:spcPts val="3000"/>
                </a:spcAft>
                <a:buClrTx/>
                <a:buSzPct val="115000"/>
                <a:buFont typeface="Arial" panose="020B0604020202020204" pitchFamily="34" charset="0"/>
                <a:buNone/>
                <a:tabLst/>
                <a:defRPr/>
              </a:pPr>
              <a:r>
                <a:rPr kumimoji="0" lang="en-US" sz="2000" b="1" i="0" u="none" strike="noStrike" kern="1200" cap="none" spc="3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DISASTER</a:t>
              </a:r>
            </a:p>
          </p:txBody>
        </p:sp>
        <p:pic>
          <p:nvPicPr>
            <p:cNvPr id="50" name="Picture 49"/>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09854" y="3057078"/>
              <a:ext cx="452330" cy="457200"/>
            </a:xfrm>
            <a:prstGeom prst="rect">
              <a:avLst/>
            </a:prstGeom>
            <a:effectLst>
              <a:outerShdw blurRad="50800" dist="38100" dir="2700000" algn="tl" rotWithShape="0">
                <a:prstClr val="black">
                  <a:alpha val="40000"/>
                </a:prstClr>
              </a:outerShdw>
            </a:effectLst>
          </p:spPr>
        </p:pic>
      </p:grpSp>
      <p:sp>
        <p:nvSpPr>
          <p:cNvPr id="23" name="Rounded Rectangle 22">
            <a:extLst>
              <a:ext uri="{FF2B5EF4-FFF2-40B4-BE49-F238E27FC236}">
                <a16:creationId xmlns:a16="http://schemas.microsoft.com/office/drawing/2014/main" id="{985D22CC-4861-8A43-BE8F-1E82C882BAC3}"/>
              </a:ext>
            </a:extLst>
          </p:cNvPr>
          <p:cNvSpPr/>
          <p:nvPr/>
        </p:nvSpPr>
        <p:spPr>
          <a:xfrm>
            <a:off x="649005" y="1527223"/>
            <a:ext cx="2819400" cy="1143970"/>
          </a:xfrm>
          <a:prstGeom prst="roundRect">
            <a:avLst/>
          </a:prstGeom>
          <a:noFill/>
          <a:ln w="3175">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4" name="Text Placeholder 4">
            <a:extLst>
              <a:ext uri="{FF2B5EF4-FFF2-40B4-BE49-F238E27FC236}">
                <a16:creationId xmlns:a16="http://schemas.microsoft.com/office/drawing/2014/main" id="{5A805C8B-1643-8641-984E-ED504D2A2D58}"/>
              </a:ext>
            </a:extLst>
          </p:cNvPr>
          <p:cNvSpPr txBox="1">
            <a:spLocks/>
          </p:cNvSpPr>
          <p:nvPr/>
        </p:nvSpPr>
        <p:spPr>
          <a:xfrm>
            <a:off x="673038" y="1913732"/>
            <a:ext cx="2795368" cy="370952"/>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spcAft>
                <a:spcPts val="0"/>
              </a:spcAft>
              <a:buFont typeface="Arial" panose="020B0604020202020204" pitchFamily="34" charset="0"/>
              <a:buNone/>
              <a:defRPr sz="2600" b="1" kern="1200">
                <a:solidFill>
                  <a:schemeClr val="bg1"/>
                </a:solidFill>
                <a:latin typeface="+mn-lt"/>
                <a:ea typeface="+mn-ea"/>
                <a:cs typeface="+mn-cs"/>
              </a:defRPr>
            </a:lvl1pPr>
            <a:lvl2pPr marL="0" indent="0" algn="ctr" defTabSz="914400" rtl="0" eaLnBrk="1" latinLnBrk="0" hangingPunct="1">
              <a:lnSpc>
                <a:spcPct val="90000"/>
              </a:lnSpc>
              <a:spcBef>
                <a:spcPts val="500"/>
              </a:spcBef>
              <a:spcAft>
                <a:spcPts val="1000"/>
              </a:spcAft>
              <a:buFont typeface="Arial" panose="020B0604020202020204" pitchFamily="34" charset="0"/>
              <a:buNone/>
              <a:defRPr sz="6600" b="1" kern="1200">
                <a:solidFill>
                  <a:schemeClr val="bg1"/>
                </a:solidFill>
                <a:latin typeface="+mn-lt"/>
                <a:ea typeface="+mn-ea"/>
                <a:cs typeface="+mn-cs"/>
              </a:defRPr>
            </a:lvl2pPr>
            <a:lvl3pPr marL="0" indent="0" algn="l" defTabSz="914400" rtl="0" eaLnBrk="1" latinLnBrk="0" hangingPunct="1">
              <a:lnSpc>
                <a:spcPct val="90000"/>
              </a:lnSpc>
              <a:spcBef>
                <a:spcPts val="500"/>
              </a:spcBef>
              <a:spcAft>
                <a:spcPts val="1200"/>
              </a:spcAft>
              <a:buSzPct val="115000"/>
              <a:buFont typeface="Arial" panose="020B0604020202020204" pitchFamily="34" charset="0"/>
              <a:buNone/>
              <a:tabLst/>
              <a:defRPr sz="2000" kern="1200">
                <a:solidFill>
                  <a:schemeClr val="bg1"/>
                </a:solidFill>
                <a:latin typeface="+mn-lt"/>
                <a:ea typeface="+mn-ea"/>
                <a:cs typeface="+mn-cs"/>
              </a:defRPr>
            </a:lvl3pPr>
            <a:lvl4pPr marL="342900" indent="-342900" algn="l" defTabSz="914400" rtl="0" eaLnBrk="1" latinLnBrk="0" hangingPunct="1">
              <a:lnSpc>
                <a:spcPct val="90000"/>
              </a:lnSpc>
              <a:spcBef>
                <a:spcPts val="500"/>
              </a:spcBef>
              <a:spcAft>
                <a:spcPts val="1200"/>
              </a:spcAft>
              <a:buFontTx/>
              <a:buBlip>
                <a:blip r:embed="rId4"/>
              </a:buBlip>
              <a:tabLst/>
              <a:defRPr sz="2000" kern="1200">
                <a:solidFill>
                  <a:schemeClr val="bg1"/>
                </a:solidFill>
                <a:latin typeface="+mn-lt"/>
                <a:ea typeface="+mn-ea"/>
                <a:cs typeface="+mn-cs"/>
              </a:defRPr>
            </a:lvl4pPr>
            <a:lvl5pPr marL="0" indent="0" algn="l" defTabSz="914400" rtl="0" eaLnBrk="1" latinLnBrk="0" hangingPunct="1">
              <a:lnSpc>
                <a:spcPct val="90000"/>
              </a:lnSpc>
              <a:spcBef>
                <a:spcPts val="500"/>
              </a:spcBef>
              <a:spcAft>
                <a:spcPts val="0"/>
              </a:spcAft>
              <a:buFont typeface="Arial" panose="020B0604020202020204" pitchFamily="34" charset="0"/>
              <a:buNone/>
              <a:tabLst/>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2" indent="0" algn="ctr" defTabSz="914400" rtl="0" eaLnBrk="1" fontAlgn="auto" latinLnBrk="0" hangingPunct="1">
              <a:lnSpc>
                <a:spcPct val="100000"/>
              </a:lnSpc>
              <a:spcBef>
                <a:spcPts val="0"/>
              </a:spcBef>
              <a:spcAft>
                <a:spcPts val="3000"/>
              </a:spcAft>
              <a:buClrTx/>
              <a:buSzPct val="115000"/>
              <a:buFont typeface="Arial" panose="020B0604020202020204" pitchFamily="34" charset="0"/>
              <a:buNone/>
              <a:tabLst/>
              <a:defRPr/>
            </a:pPr>
            <a:r>
              <a:rPr kumimoji="0" lang="en-US" sz="2000" b="1" i="0" u="none" strike="noStrike" kern="1200" cap="none" spc="3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MATCHING</a:t>
            </a:r>
          </a:p>
        </p:txBody>
      </p:sp>
      <p:pic>
        <p:nvPicPr>
          <p:cNvPr id="51" name="Picture 50"/>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443918" y="1294588"/>
            <a:ext cx="457200" cy="457200"/>
          </a:xfrm>
          <a:prstGeom prst="rect">
            <a:avLst/>
          </a:prstGeom>
          <a:effectLst>
            <a:outerShdw blurRad="50800" dist="38100" dir="2700000" algn="tl" rotWithShape="0">
              <a:prstClr val="black">
                <a:alpha val="40000"/>
              </a:prstClr>
            </a:outerShdw>
          </a:effectLst>
        </p:spPr>
      </p:pic>
      <p:grpSp>
        <p:nvGrpSpPr>
          <p:cNvPr id="14" name="Group 13"/>
          <p:cNvGrpSpPr/>
          <p:nvPr/>
        </p:nvGrpSpPr>
        <p:grpSpPr>
          <a:xfrm>
            <a:off x="8634184" y="2994008"/>
            <a:ext cx="3082644" cy="1355825"/>
            <a:chOff x="8122048" y="4814446"/>
            <a:chExt cx="3082644" cy="1355825"/>
          </a:xfrm>
        </p:grpSpPr>
        <p:sp>
          <p:nvSpPr>
            <p:cNvPr id="35" name="Rounded Rectangle 34">
              <a:extLst>
                <a:ext uri="{FF2B5EF4-FFF2-40B4-BE49-F238E27FC236}">
                  <a16:creationId xmlns:a16="http://schemas.microsoft.com/office/drawing/2014/main" id="{985D22CC-4861-8A43-BE8F-1E82C882BAC3}"/>
                </a:ext>
              </a:extLst>
            </p:cNvPr>
            <p:cNvSpPr/>
            <p:nvPr/>
          </p:nvSpPr>
          <p:spPr>
            <a:xfrm>
              <a:off x="8376540" y="5026301"/>
              <a:ext cx="2819400" cy="1143970"/>
            </a:xfrm>
            <a:prstGeom prst="roundRect">
              <a:avLst/>
            </a:prstGeom>
            <a:noFill/>
            <a:ln w="3175">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6" name="Text Placeholder 4">
              <a:extLst>
                <a:ext uri="{FF2B5EF4-FFF2-40B4-BE49-F238E27FC236}">
                  <a16:creationId xmlns:a16="http://schemas.microsoft.com/office/drawing/2014/main" id="{5A805C8B-1643-8641-984E-ED504D2A2D58}"/>
                </a:ext>
              </a:extLst>
            </p:cNvPr>
            <p:cNvSpPr txBox="1">
              <a:spLocks/>
            </p:cNvSpPr>
            <p:nvPr/>
          </p:nvSpPr>
          <p:spPr>
            <a:xfrm>
              <a:off x="8385292" y="5200955"/>
              <a:ext cx="2819400" cy="861029"/>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spcAft>
                  <a:spcPts val="0"/>
                </a:spcAft>
                <a:buFont typeface="Arial" panose="020B0604020202020204" pitchFamily="34" charset="0"/>
                <a:buNone/>
                <a:defRPr sz="2600" b="1" kern="1200">
                  <a:solidFill>
                    <a:schemeClr val="bg1"/>
                  </a:solidFill>
                  <a:latin typeface="+mn-lt"/>
                  <a:ea typeface="+mn-ea"/>
                  <a:cs typeface="+mn-cs"/>
                </a:defRPr>
              </a:lvl1pPr>
              <a:lvl2pPr marL="0" indent="0" algn="ctr" defTabSz="914400" rtl="0" eaLnBrk="1" latinLnBrk="0" hangingPunct="1">
                <a:lnSpc>
                  <a:spcPct val="90000"/>
                </a:lnSpc>
                <a:spcBef>
                  <a:spcPts val="500"/>
                </a:spcBef>
                <a:spcAft>
                  <a:spcPts val="1000"/>
                </a:spcAft>
                <a:buFont typeface="Arial" panose="020B0604020202020204" pitchFamily="34" charset="0"/>
                <a:buNone/>
                <a:defRPr sz="6600" b="1" kern="1200">
                  <a:solidFill>
                    <a:schemeClr val="bg1"/>
                  </a:solidFill>
                  <a:latin typeface="+mn-lt"/>
                  <a:ea typeface="+mn-ea"/>
                  <a:cs typeface="+mn-cs"/>
                </a:defRPr>
              </a:lvl2pPr>
              <a:lvl3pPr marL="0" indent="0" algn="l" defTabSz="914400" rtl="0" eaLnBrk="1" latinLnBrk="0" hangingPunct="1">
                <a:lnSpc>
                  <a:spcPct val="90000"/>
                </a:lnSpc>
                <a:spcBef>
                  <a:spcPts val="500"/>
                </a:spcBef>
                <a:spcAft>
                  <a:spcPts val="1200"/>
                </a:spcAft>
                <a:buSzPct val="115000"/>
                <a:buFont typeface="Arial" panose="020B0604020202020204" pitchFamily="34" charset="0"/>
                <a:buNone/>
                <a:tabLst/>
                <a:defRPr sz="2000" kern="1200">
                  <a:solidFill>
                    <a:schemeClr val="bg1"/>
                  </a:solidFill>
                  <a:latin typeface="+mn-lt"/>
                  <a:ea typeface="+mn-ea"/>
                  <a:cs typeface="+mn-cs"/>
                </a:defRPr>
              </a:lvl3pPr>
              <a:lvl4pPr marL="342900" indent="-342900" algn="l" defTabSz="914400" rtl="0" eaLnBrk="1" latinLnBrk="0" hangingPunct="1">
                <a:lnSpc>
                  <a:spcPct val="90000"/>
                </a:lnSpc>
                <a:spcBef>
                  <a:spcPts val="500"/>
                </a:spcBef>
                <a:spcAft>
                  <a:spcPts val="1200"/>
                </a:spcAft>
                <a:buFontTx/>
                <a:buBlip>
                  <a:blip r:embed="rId4"/>
                </a:buBlip>
                <a:tabLst/>
                <a:defRPr sz="2000" kern="1200">
                  <a:solidFill>
                    <a:schemeClr val="bg1"/>
                  </a:solidFill>
                  <a:latin typeface="+mn-lt"/>
                  <a:ea typeface="+mn-ea"/>
                  <a:cs typeface="+mn-cs"/>
                </a:defRPr>
              </a:lvl4pPr>
              <a:lvl5pPr marL="0" indent="0" algn="l" defTabSz="914400" rtl="0" eaLnBrk="1" latinLnBrk="0" hangingPunct="1">
                <a:lnSpc>
                  <a:spcPct val="90000"/>
                </a:lnSpc>
                <a:spcBef>
                  <a:spcPts val="500"/>
                </a:spcBef>
                <a:spcAft>
                  <a:spcPts val="0"/>
                </a:spcAft>
                <a:buFont typeface="Arial" panose="020B0604020202020204" pitchFamily="34" charset="0"/>
                <a:buNone/>
                <a:tabLst/>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2" indent="0" algn="ctr" defTabSz="914400" rtl="0" eaLnBrk="1" fontAlgn="auto" latinLnBrk="0" hangingPunct="1">
                <a:lnSpc>
                  <a:spcPct val="100000"/>
                </a:lnSpc>
                <a:spcBef>
                  <a:spcPts val="0"/>
                </a:spcBef>
                <a:spcAft>
                  <a:spcPts val="3000"/>
                </a:spcAft>
                <a:buClrTx/>
                <a:buSzPct val="115000"/>
                <a:buFont typeface="Arial" panose="020B0604020202020204" pitchFamily="34" charset="0"/>
                <a:buNone/>
                <a:tabLst/>
                <a:defRPr/>
              </a:pPr>
              <a:r>
                <a:rPr kumimoji="0" lang="en-US" sz="1800" b="1" i="0" u="none" strike="noStrike" kern="1200" cap="none" spc="3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DISTRICT &amp; CLUB COMMUNITY IMPACT</a:t>
              </a:r>
            </a:p>
          </p:txBody>
        </p:sp>
        <p:pic>
          <p:nvPicPr>
            <p:cNvPr id="4" name="Picture 3"/>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122048" y="4814446"/>
              <a:ext cx="483243" cy="457200"/>
            </a:xfrm>
            <a:prstGeom prst="rect">
              <a:avLst/>
            </a:prstGeom>
            <a:effectLst>
              <a:outerShdw blurRad="50800" dist="38100" dir="2700000" algn="tl" rotWithShape="0">
                <a:prstClr val="black">
                  <a:alpha val="40000"/>
                </a:prstClr>
              </a:outerShdw>
            </a:effectLst>
          </p:spPr>
        </p:pic>
      </p:grpSp>
      <p:grpSp>
        <p:nvGrpSpPr>
          <p:cNvPr id="8" name="Group 7"/>
          <p:cNvGrpSpPr/>
          <p:nvPr/>
        </p:nvGrpSpPr>
        <p:grpSpPr>
          <a:xfrm>
            <a:off x="8660913" y="4874440"/>
            <a:ext cx="3022856" cy="1360434"/>
            <a:chOff x="8126377" y="1291404"/>
            <a:chExt cx="3022856" cy="1360434"/>
          </a:xfrm>
        </p:grpSpPr>
        <p:sp>
          <p:nvSpPr>
            <p:cNvPr id="31" name="Rounded Rectangle 30">
              <a:extLst>
                <a:ext uri="{FF2B5EF4-FFF2-40B4-BE49-F238E27FC236}">
                  <a16:creationId xmlns:a16="http://schemas.microsoft.com/office/drawing/2014/main" id="{985D22CC-4861-8A43-BE8F-1E82C882BAC3}"/>
                </a:ext>
              </a:extLst>
            </p:cNvPr>
            <p:cNvSpPr/>
            <p:nvPr/>
          </p:nvSpPr>
          <p:spPr>
            <a:xfrm>
              <a:off x="8329833" y="1507868"/>
              <a:ext cx="2819400" cy="1143970"/>
            </a:xfrm>
            <a:prstGeom prst="roundRect">
              <a:avLst/>
            </a:prstGeom>
            <a:noFill/>
            <a:ln w="3175">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2" name="Text Placeholder 4">
              <a:extLst>
                <a:ext uri="{FF2B5EF4-FFF2-40B4-BE49-F238E27FC236}">
                  <a16:creationId xmlns:a16="http://schemas.microsoft.com/office/drawing/2014/main" id="{5A805C8B-1643-8641-984E-ED504D2A2D58}"/>
                </a:ext>
              </a:extLst>
            </p:cNvPr>
            <p:cNvSpPr txBox="1">
              <a:spLocks/>
            </p:cNvSpPr>
            <p:nvPr/>
          </p:nvSpPr>
          <p:spPr>
            <a:xfrm>
              <a:off x="8329833" y="1894377"/>
              <a:ext cx="2819400" cy="370952"/>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spcAft>
                  <a:spcPts val="0"/>
                </a:spcAft>
                <a:buFont typeface="Arial" panose="020B0604020202020204" pitchFamily="34" charset="0"/>
                <a:buNone/>
                <a:defRPr sz="2600" b="1" kern="1200">
                  <a:solidFill>
                    <a:schemeClr val="bg1"/>
                  </a:solidFill>
                  <a:latin typeface="+mn-lt"/>
                  <a:ea typeface="+mn-ea"/>
                  <a:cs typeface="+mn-cs"/>
                </a:defRPr>
              </a:lvl1pPr>
              <a:lvl2pPr marL="0" indent="0" algn="ctr" defTabSz="914400" rtl="0" eaLnBrk="1" latinLnBrk="0" hangingPunct="1">
                <a:lnSpc>
                  <a:spcPct val="90000"/>
                </a:lnSpc>
                <a:spcBef>
                  <a:spcPts val="500"/>
                </a:spcBef>
                <a:spcAft>
                  <a:spcPts val="1000"/>
                </a:spcAft>
                <a:buFont typeface="Arial" panose="020B0604020202020204" pitchFamily="34" charset="0"/>
                <a:buNone/>
                <a:defRPr sz="6600" b="1" kern="1200">
                  <a:solidFill>
                    <a:schemeClr val="bg1"/>
                  </a:solidFill>
                  <a:latin typeface="+mn-lt"/>
                  <a:ea typeface="+mn-ea"/>
                  <a:cs typeface="+mn-cs"/>
                </a:defRPr>
              </a:lvl2pPr>
              <a:lvl3pPr marL="0" indent="0" algn="l" defTabSz="914400" rtl="0" eaLnBrk="1" latinLnBrk="0" hangingPunct="1">
                <a:lnSpc>
                  <a:spcPct val="90000"/>
                </a:lnSpc>
                <a:spcBef>
                  <a:spcPts val="500"/>
                </a:spcBef>
                <a:spcAft>
                  <a:spcPts val="1200"/>
                </a:spcAft>
                <a:buSzPct val="115000"/>
                <a:buFont typeface="Arial" panose="020B0604020202020204" pitchFamily="34" charset="0"/>
                <a:buNone/>
                <a:tabLst/>
                <a:defRPr sz="2000" kern="1200">
                  <a:solidFill>
                    <a:schemeClr val="bg1"/>
                  </a:solidFill>
                  <a:latin typeface="+mn-lt"/>
                  <a:ea typeface="+mn-ea"/>
                  <a:cs typeface="+mn-cs"/>
                </a:defRPr>
              </a:lvl3pPr>
              <a:lvl4pPr marL="342900" indent="-342900" algn="l" defTabSz="914400" rtl="0" eaLnBrk="1" latinLnBrk="0" hangingPunct="1">
                <a:lnSpc>
                  <a:spcPct val="90000"/>
                </a:lnSpc>
                <a:spcBef>
                  <a:spcPts val="500"/>
                </a:spcBef>
                <a:spcAft>
                  <a:spcPts val="1200"/>
                </a:spcAft>
                <a:buFontTx/>
                <a:buBlip>
                  <a:blip r:embed="rId4"/>
                </a:buBlip>
                <a:tabLst/>
                <a:defRPr sz="2000" kern="1200">
                  <a:solidFill>
                    <a:schemeClr val="bg1"/>
                  </a:solidFill>
                  <a:latin typeface="+mn-lt"/>
                  <a:ea typeface="+mn-ea"/>
                  <a:cs typeface="+mn-cs"/>
                </a:defRPr>
              </a:lvl4pPr>
              <a:lvl5pPr marL="0" indent="0" algn="l" defTabSz="914400" rtl="0" eaLnBrk="1" latinLnBrk="0" hangingPunct="1">
                <a:lnSpc>
                  <a:spcPct val="90000"/>
                </a:lnSpc>
                <a:spcBef>
                  <a:spcPts val="500"/>
                </a:spcBef>
                <a:spcAft>
                  <a:spcPts val="0"/>
                </a:spcAft>
                <a:buFont typeface="Arial" panose="020B0604020202020204" pitchFamily="34" charset="0"/>
                <a:buNone/>
                <a:tabLst/>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2" indent="0" algn="ctr" defTabSz="914400" rtl="0" eaLnBrk="1" fontAlgn="auto" latinLnBrk="0" hangingPunct="1">
                <a:lnSpc>
                  <a:spcPct val="100000"/>
                </a:lnSpc>
                <a:spcBef>
                  <a:spcPts val="0"/>
                </a:spcBef>
                <a:spcAft>
                  <a:spcPts val="3000"/>
                </a:spcAft>
                <a:buClrTx/>
                <a:buSzPct val="115000"/>
                <a:buFont typeface="Arial" panose="020B0604020202020204" pitchFamily="34" charset="0"/>
                <a:buNone/>
                <a:tabLst/>
                <a:defRPr/>
              </a:pPr>
              <a:r>
                <a:rPr kumimoji="0" lang="en-US" sz="2000" b="1" i="0" u="none" strike="noStrike" kern="1200" cap="none" spc="3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LEO SERVICE</a:t>
              </a:r>
            </a:p>
          </p:txBody>
        </p:sp>
        <p:pic>
          <p:nvPicPr>
            <p:cNvPr id="5" name="Picture 4"/>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126377" y="1291404"/>
              <a:ext cx="473030" cy="457200"/>
            </a:xfrm>
            <a:prstGeom prst="rect">
              <a:avLst/>
            </a:prstGeom>
            <a:effectLst>
              <a:outerShdw blurRad="50800" dist="38100" dir="2700000" algn="tl" rotWithShape="0">
                <a:prstClr val="black">
                  <a:alpha val="40000"/>
                </a:prstClr>
              </a:outerShdw>
            </a:effectLst>
          </p:spPr>
        </p:pic>
      </p:grpSp>
      <p:sp>
        <p:nvSpPr>
          <p:cNvPr id="2" name="Title 1">
            <a:extLst>
              <a:ext uri="{FF2B5EF4-FFF2-40B4-BE49-F238E27FC236}">
                <a16:creationId xmlns:a16="http://schemas.microsoft.com/office/drawing/2014/main" id="{2DDBF53A-490D-044F-AA7A-B72AF88EF1E0}"/>
              </a:ext>
            </a:extLst>
          </p:cNvPr>
          <p:cNvSpPr>
            <a:spLocks noGrp="1"/>
          </p:cNvSpPr>
          <p:nvPr>
            <p:ph type="title"/>
          </p:nvPr>
        </p:nvSpPr>
        <p:spPr/>
        <p:txBody>
          <a:bodyPr/>
          <a:lstStyle/>
          <a:p>
            <a:r>
              <a:rPr lang="en-US" dirty="0"/>
              <a:t>GRANT TYPES</a:t>
            </a:r>
          </a:p>
        </p:txBody>
      </p:sp>
      <p:cxnSp>
        <p:nvCxnSpPr>
          <p:cNvPr id="49" name="Straight Connector 48">
            <a:extLst>
              <a:ext uri="{FF2B5EF4-FFF2-40B4-BE49-F238E27FC236}">
                <a16:creationId xmlns:a16="http://schemas.microsoft.com/office/drawing/2014/main" id="{E49D5809-BD83-AF41-B765-B911546417A2}"/>
              </a:ext>
            </a:extLst>
          </p:cNvPr>
          <p:cNvCxnSpPr>
            <a:cxnSpLocks/>
          </p:cNvCxnSpPr>
          <p:nvPr/>
        </p:nvCxnSpPr>
        <p:spPr>
          <a:xfrm>
            <a:off x="535643" y="944144"/>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2484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3" name="Rounded Rectangle 22">
            <a:extLst>
              <a:ext uri="{FF2B5EF4-FFF2-40B4-BE49-F238E27FC236}">
                <a16:creationId xmlns:a16="http://schemas.microsoft.com/office/drawing/2014/main" id="{985D22CC-4861-8A43-BE8F-1E82C882BAC3}"/>
              </a:ext>
            </a:extLst>
          </p:cNvPr>
          <p:cNvSpPr/>
          <p:nvPr/>
        </p:nvSpPr>
        <p:spPr>
          <a:xfrm>
            <a:off x="1111126" y="2051419"/>
            <a:ext cx="9172353" cy="3721677"/>
          </a:xfrm>
          <a:prstGeom prst="roundRect">
            <a:avLst/>
          </a:prstGeom>
          <a:noFill/>
          <a:ln w="3175">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4" name="Text Placeholder 4">
            <a:extLst>
              <a:ext uri="{FF2B5EF4-FFF2-40B4-BE49-F238E27FC236}">
                <a16:creationId xmlns:a16="http://schemas.microsoft.com/office/drawing/2014/main" id="{5A805C8B-1643-8641-984E-ED504D2A2D58}"/>
              </a:ext>
            </a:extLst>
          </p:cNvPr>
          <p:cNvSpPr txBox="1">
            <a:spLocks/>
          </p:cNvSpPr>
          <p:nvPr/>
        </p:nvSpPr>
        <p:spPr>
          <a:xfrm>
            <a:off x="2346961" y="2825591"/>
            <a:ext cx="7498078" cy="1206818"/>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spcAft>
                <a:spcPts val="0"/>
              </a:spcAft>
              <a:buFont typeface="Arial" panose="020B0604020202020204" pitchFamily="34" charset="0"/>
              <a:buNone/>
              <a:defRPr sz="2600" b="1" kern="1200">
                <a:solidFill>
                  <a:schemeClr val="bg1"/>
                </a:solidFill>
                <a:latin typeface="+mn-lt"/>
                <a:ea typeface="+mn-ea"/>
                <a:cs typeface="+mn-cs"/>
              </a:defRPr>
            </a:lvl1pPr>
            <a:lvl2pPr marL="0" indent="0" algn="ctr" defTabSz="914400" rtl="0" eaLnBrk="1" latinLnBrk="0" hangingPunct="1">
              <a:lnSpc>
                <a:spcPct val="90000"/>
              </a:lnSpc>
              <a:spcBef>
                <a:spcPts val="500"/>
              </a:spcBef>
              <a:spcAft>
                <a:spcPts val="1000"/>
              </a:spcAft>
              <a:buFont typeface="Arial" panose="020B0604020202020204" pitchFamily="34" charset="0"/>
              <a:buNone/>
              <a:defRPr sz="6600" b="1" kern="1200">
                <a:solidFill>
                  <a:schemeClr val="bg1"/>
                </a:solidFill>
                <a:latin typeface="+mn-lt"/>
                <a:ea typeface="+mn-ea"/>
                <a:cs typeface="+mn-cs"/>
              </a:defRPr>
            </a:lvl2pPr>
            <a:lvl3pPr marL="0" indent="0" algn="l" defTabSz="914400" rtl="0" eaLnBrk="1" latinLnBrk="0" hangingPunct="1">
              <a:lnSpc>
                <a:spcPct val="90000"/>
              </a:lnSpc>
              <a:spcBef>
                <a:spcPts val="500"/>
              </a:spcBef>
              <a:spcAft>
                <a:spcPts val="1200"/>
              </a:spcAft>
              <a:buSzPct val="115000"/>
              <a:buFont typeface="Arial" panose="020B0604020202020204" pitchFamily="34" charset="0"/>
              <a:buNone/>
              <a:tabLst/>
              <a:defRPr sz="2000" kern="1200">
                <a:solidFill>
                  <a:schemeClr val="bg1"/>
                </a:solidFill>
                <a:latin typeface="+mn-lt"/>
                <a:ea typeface="+mn-ea"/>
                <a:cs typeface="+mn-cs"/>
              </a:defRPr>
            </a:lvl3pPr>
            <a:lvl4pPr marL="342900" indent="-342900" algn="l" defTabSz="914400" rtl="0" eaLnBrk="1" latinLnBrk="0" hangingPunct="1">
              <a:lnSpc>
                <a:spcPct val="90000"/>
              </a:lnSpc>
              <a:spcBef>
                <a:spcPts val="500"/>
              </a:spcBef>
              <a:spcAft>
                <a:spcPts val="1200"/>
              </a:spcAft>
              <a:buFontTx/>
              <a:buBlip>
                <a:blip r:embed="rId4"/>
              </a:buBlip>
              <a:tabLst/>
              <a:defRPr sz="2000" kern="1200">
                <a:solidFill>
                  <a:schemeClr val="bg1"/>
                </a:solidFill>
                <a:latin typeface="+mn-lt"/>
                <a:ea typeface="+mn-ea"/>
                <a:cs typeface="+mn-cs"/>
              </a:defRPr>
            </a:lvl4pPr>
            <a:lvl5pPr marL="0" indent="0" algn="l" defTabSz="914400" rtl="0" eaLnBrk="1" latinLnBrk="0" hangingPunct="1">
              <a:lnSpc>
                <a:spcPct val="90000"/>
              </a:lnSpc>
              <a:spcBef>
                <a:spcPts val="500"/>
              </a:spcBef>
              <a:spcAft>
                <a:spcPts val="0"/>
              </a:spcAft>
              <a:buFont typeface="Arial" panose="020B0604020202020204" pitchFamily="34" charset="0"/>
              <a:buNone/>
              <a:tabLst/>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lnSpc>
                <a:spcPct val="100000"/>
              </a:lnSpc>
              <a:spcBef>
                <a:spcPts val="0"/>
              </a:spcBef>
              <a:spcAft>
                <a:spcPts val="3000"/>
              </a:spcAft>
              <a:defRPr/>
            </a:pPr>
            <a:r>
              <a:rPr lang="en-US" sz="2800" b="1" spc="300" dirty="0">
                <a:solidFill>
                  <a:srgbClr val="EBB700"/>
                </a:solidFill>
                <a:cs typeface="Arial" panose="020B0604020202020204" pitchFamily="34" charset="0"/>
              </a:rPr>
              <a:t>MATCHING GRANTS</a:t>
            </a:r>
          </a:p>
          <a:p>
            <a:pPr lvl="2">
              <a:lnSpc>
                <a:spcPct val="100000"/>
              </a:lnSpc>
              <a:spcBef>
                <a:spcPts val="0"/>
              </a:spcBef>
              <a:spcAft>
                <a:spcPts val="3000"/>
              </a:spcAft>
              <a:defRPr/>
            </a:pPr>
            <a:r>
              <a:rPr lang="en-US" sz="2800" dirty="0">
                <a:solidFill>
                  <a:srgbClr val="FEFFFF"/>
                </a:solidFill>
              </a:rPr>
              <a:t>Help establish or expand Lions-initiated projects addressing critical human and social needs</a:t>
            </a:r>
          </a:p>
          <a:p>
            <a:pPr lvl="2">
              <a:lnSpc>
                <a:spcPct val="100000"/>
              </a:lnSpc>
              <a:spcBef>
                <a:spcPts val="0"/>
              </a:spcBef>
              <a:spcAft>
                <a:spcPts val="3000"/>
              </a:spcAft>
              <a:defRPr/>
            </a:pPr>
            <a:endParaRPr lang="en-US" b="1" spc="300" dirty="0">
              <a:solidFill>
                <a:srgbClr val="FFFFFF"/>
              </a:solidFill>
              <a:latin typeface="Arial" panose="020B0604020202020204" pitchFamily="34" charset="0"/>
              <a:cs typeface="Arial" panose="020B0604020202020204" pitchFamily="34" charset="0"/>
            </a:endParaRPr>
          </a:p>
        </p:txBody>
      </p:sp>
      <p:pic>
        <p:nvPicPr>
          <p:cNvPr id="51" name="Picture 50"/>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43917" y="1294588"/>
            <a:ext cx="1487409" cy="1487408"/>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2DDBF53A-490D-044F-AA7A-B72AF88EF1E0}"/>
              </a:ext>
            </a:extLst>
          </p:cNvPr>
          <p:cNvSpPr>
            <a:spLocks noGrp="1"/>
          </p:cNvSpPr>
          <p:nvPr>
            <p:ph type="title"/>
          </p:nvPr>
        </p:nvSpPr>
        <p:spPr/>
        <p:txBody>
          <a:bodyPr/>
          <a:lstStyle/>
          <a:p>
            <a:r>
              <a:rPr lang="en-US" dirty="0"/>
              <a:t>GRANT TYPES</a:t>
            </a:r>
          </a:p>
        </p:txBody>
      </p:sp>
      <p:cxnSp>
        <p:nvCxnSpPr>
          <p:cNvPr id="49" name="Straight Connector 48">
            <a:extLst>
              <a:ext uri="{FF2B5EF4-FFF2-40B4-BE49-F238E27FC236}">
                <a16:creationId xmlns:a16="http://schemas.microsoft.com/office/drawing/2014/main" id="{E49D5809-BD83-AF41-B765-B911546417A2}"/>
              </a:ext>
            </a:extLst>
          </p:cNvPr>
          <p:cNvCxnSpPr>
            <a:cxnSpLocks/>
          </p:cNvCxnSpPr>
          <p:nvPr/>
        </p:nvCxnSpPr>
        <p:spPr>
          <a:xfrm>
            <a:off x="535643" y="944144"/>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49028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535643" y="1523163"/>
            <a:ext cx="9830920" cy="4392568"/>
            <a:chOff x="709854" y="3057078"/>
            <a:chExt cx="3134678" cy="1400610"/>
          </a:xfrm>
        </p:grpSpPr>
        <p:sp>
          <p:nvSpPr>
            <p:cNvPr id="27" name="Rounded Rectangle 26">
              <a:extLst>
                <a:ext uri="{FF2B5EF4-FFF2-40B4-BE49-F238E27FC236}">
                  <a16:creationId xmlns:a16="http://schemas.microsoft.com/office/drawing/2014/main" id="{985D22CC-4861-8A43-BE8F-1E82C882BAC3}"/>
                </a:ext>
              </a:extLst>
            </p:cNvPr>
            <p:cNvSpPr/>
            <p:nvPr/>
          </p:nvSpPr>
          <p:spPr>
            <a:xfrm>
              <a:off x="920138" y="3271020"/>
              <a:ext cx="2924394" cy="1186668"/>
            </a:xfrm>
            <a:prstGeom prst="roundRect">
              <a:avLst/>
            </a:prstGeom>
            <a:noFill/>
            <a:ln w="3175">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50" name="Picture 4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9854" y="3057078"/>
              <a:ext cx="452330" cy="457200"/>
            </a:xfrm>
            <a:prstGeom prst="rect">
              <a:avLst/>
            </a:prstGeom>
            <a:effectLst>
              <a:outerShdw blurRad="50800" dist="38100" dir="2700000" algn="tl" rotWithShape="0">
                <a:prstClr val="black">
                  <a:alpha val="40000"/>
                </a:prstClr>
              </a:outerShdw>
            </a:effectLst>
          </p:spPr>
        </p:pic>
      </p:grpSp>
      <p:sp>
        <p:nvSpPr>
          <p:cNvPr id="2" name="Title 1">
            <a:extLst>
              <a:ext uri="{FF2B5EF4-FFF2-40B4-BE49-F238E27FC236}">
                <a16:creationId xmlns:a16="http://schemas.microsoft.com/office/drawing/2014/main" id="{2DDBF53A-490D-044F-AA7A-B72AF88EF1E0}"/>
              </a:ext>
            </a:extLst>
          </p:cNvPr>
          <p:cNvSpPr>
            <a:spLocks noGrp="1"/>
          </p:cNvSpPr>
          <p:nvPr>
            <p:ph type="title"/>
          </p:nvPr>
        </p:nvSpPr>
        <p:spPr/>
        <p:txBody>
          <a:bodyPr/>
          <a:lstStyle/>
          <a:p>
            <a:r>
              <a:rPr lang="en-US" dirty="0"/>
              <a:t>GRANT TYPES</a:t>
            </a:r>
          </a:p>
        </p:txBody>
      </p:sp>
      <p:cxnSp>
        <p:nvCxnSpPr>
          <p:cNvPr id="49" name="Straight Connector 48">
            <a:extLst>
              <a:ext uri="{FF2B5EF4-FFF2-40B4-BE49-F238E27FC236}">
                <a16:creationId xmlns:a16="http://schemas.microsoft.com/office/drawing/2014/main" id="{E49D5809-BD83-AF41-B765-B911546417A2}"/>
              </a:ext>
            </a:extLst>
          </p:cNvPr>
          <p:cNvCxnSpPr>
            <a:cxnSpLocks/>
          </p:cNvCxnSpPr>
          <p:nvPr/>
        </p:nvCxnSpPr>
        <p:spPr>
          <a:xfrm>
            <a:off x="535643" y="944144"/>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0" name="Text Placeholder 4">
            <a:extLst>
              <a:ext uri="{FF2B5EF4-FFF2-40B4-BE49-F238E27FC236}">
                <a16:creationId xmlns:a16="http://schemas.microsoft.com/office/drawing/2014/main" id="{5D198F21-2D21-8848-BF73-311B18F70186}"/>
              </a:ext>
            </a:extLst>
          </p:cNvPr>
          <p:cNvSpPr txBox="1">
            <a:spLocks/>
          </p:cNvSpPr>
          <p:nvPr/>
        </p:nvSpPr>
        <p:spPr>
          <a:xfrm>
            <a:off x="2346961" y="2825591"/>
            <a:ext cx="7498078" cy="2069966"/>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spcAft>
                <a:spcPts val="0"/>
              </a:spcAft>
              <a:buFont typeface="Arial" panose="020B0604020202020204" pitchFamily="34" charset="0"/>
              <a:buNone/>
              <a:defRPr sz="2600" b="1" kern="1200">
                <a:solidFill>
                  <a:schemeClr val="bg1"/>
                </a:solidFill>
                <a:latin typeface="+mn-lt"/>
                <a:ea typeface="+mn-ea"/>
                <a:cs typeface="+mn-cs"/>
              </a:defRPr>
            </a:lvl1pPr>
            <a:lvl2pPr marL="0" indent="0" algn="ctr" defTabSz="914400" rtl="0" eaLnBrk="1" latinLnBrk="0" hangingPunct="1">
              <a:lnSpc>
                <a:spcPct val="90000"/>
              </a:lnSpc>
              <a:spcBef>
                <a:spcPts val="500"/>
              </a:spcBef>
              <a:spcAft>
                <a:spcPts val="1000"/>
              </a:spcAft>
              <a:buFont typeface="Arial" panose="020B0604020202020204" pitchFamily="34" charset="0"/>
              <a:buNone/>
              <a:defRPr sz="6600" b="1" kern="1200">
                <a:solidFill>
                  <a:schemeClr val="bg1"/>
                </a:solidFill>
                <a:latin typeface="+mn-lt"/>
                <a:ea typeface="+mn-ea"/>
                <a:cs typeface="+mn-cs"/>
              </a:defRPr>
            </a:lvl2pPr>
            <a:lvl3pPr marL="0" indent="0" algn="l" defTabSz="914400" rtl="0" eaLnBrk="1" latinLnBrk="0" hangingPunct="1">
              <a:lnSpc>
                <a:spcPct val="90000"/>
              </a:lnSpc>
              <a:spcBef>
                <a:spcPts val="500"/>
              </a:spcBef>
              <a:spcAft>
                <a:spcPts val="1200"/>
              </a:spcAft>
              <a:buSzPct val="115000"/>
              <a:buFont typeface="Arial" panose="020B0604020202020204" pitchFamily="34" charset="0"/>
              <a:buNone/>
              <a:tabLst/>
              <a:defRPr sz="2000" kern="1200">
                <a:solidFill>
                  <a:schemeClr val="bg1"/>
                </a:solidFill>
                <a:latin typeface="+mn-lt"/>
                <a:ea typeface="+mn-ea"/>
                <a:cs typeface="+mn-cs"/>
              </a:defRPr>
            </a:lvl3pPr>
            <a:lvl4pPr marL="342900" indent="-342900" algn="l" defTabSz="914400" rtl="0" eaLnBrk="1" latinLnBrk="0" hangingPunct="1">
              <a:lnSpc>
                <a:spcPct val="90000"/>
              </a:lnSpc>
              <a:spcBef>
                <a:spcPts val="500"/>
              </a:spcBef>
              <a:spcAft>
                <a:spcPts val="1200"/>
              </a:spcAft>
              <a:buFontTx/>
              <a:buBlip>
                <a:blip r:embed="rId5"/>
              </a:buBlip>
              <a:tabLst/>
              <a:defRPr sz="2000" kern="1200">
                <a:solidFill>
                  <a:schemeClr val="bg1"/>
                </a:solidFill>
                <a:latin typeface="+mn-lt"/>
                <a:ea typeface="+mn-ea"/>
                <a:cs typeface="+mn-cs"/>
              </a:defRPr>
            </a:lvl4pPr>
            <a:lvl5pPr marL="0" indent="0" algn="l" defTabSz="914400" rtl="0" eaLnBrk="1" latinLnBrk="0" hangingPunct="1">
              <a:lnSpc>
                <a:spcPct val="90000"/>
              </a:lnSpc>
              <a:spcBef>
                <a:spcPts val="500"/>
              </a:spcBef>
              <a:spcAft>
                <a:spcPts val="0"/>
              </a:spcAft>
              <a:buFont typeface="Arial" panose="020B0604020202020204" pitchFamily="34" charset="0"/>
              <a:buNone/>
              <a:tabLst/>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lnSpc>
                <a:spcPct val="100000"/>
              </a:lnSpc>
              <a:spcBef>
                <a:spcPts val="0"/>
              </a:spcBef>
              <a:spcAft>
                <a:spcPts val="3000"/>
              </a:spcAft>
              <a:defRPr/>
            </a:pPr>
            <a:r>
              <a:rPr lang="en-US" sz="2800" b="1" spc="300" dirty="0">
                <a:solidFill>
                  <a:srgbClr val="EBB700"/>
                </a:solidFill>
                <a:cs typeface="Arial" panose="020B0604020202020204" pitchFamily="34" charset="0"/>
              </a:rPr>
              <a:t>DISASTER GRANTS</a:t>
            </a:r>
          </a:p>
          <a:p>
            <a:pPr marL="12700" lvl="1" algn="l">
              <a:lnSpc>
                <a:spcPct val="110000"/>
              </a:lnSpc>
              <a:spcAft>
                <a:spcPts val="0"/>
              </a:spcAft>
            </a:pPr>
            <a:r>
              <a:rPr lang="en-US" sz="2800" b="0" dirty="0">
                <a:solidFill>
                  <a:srgbClr val="FEFFFF"/>
                </a:solidFill>
                <a:latin typeface="Arial" panose="020B0604020202020204" pitchFamily="34" charset="0"/>
                <a:cs typeface="Arial" panose="020B0604020202020204" pitchFamily="34" charset="0"/>
              </a:rPr>
              <a:t>Help Lions provide immediate relief; support cleanup after natural disasters</a:t>
            </a:r>
            <a:endParaRPr lang="en-US" sz="2800" dirty="0">
              <a:solidFill>
                <a:srgbClr val="FEFFFF"/>
              </a:solidFill>
              <a:latin typeface="Arial" panose="020B0604020202020204" pitchFamily="34" charset="0"/>
              <a:cs typeface="Arial" panose="020B0604020202020204" pitchFamily="34" charset="0"/>
            </a:endParaRPr>
          </a:p>
          <a:p>
            <a:pPr lvl="2">
              <a:lnSpc>
                <a:spcPct val="100000"/>
              </a:lnSpc>
              <a:spcBef>
                <a:spcPts val="0"/>
              </a:spcBef>
              <a:spcAft>
                <a:spcPts val="3000"/>
              </a:spcAft>
              <a:defRPr/>
            </a:pPr>
            <a:endParaRPr lang="en-US" b="1" spc="30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4988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4BF18A46-7AD9-1C47-8ADF-433C3F32B07E}"/>
              </a:ext>
            </a:extLst>
          </p:cNvPr>
          <p:cNvPicPr>
            <a:picLocks noGrp="1" noChangeAspect="1"/>
          </p:cNvPicPr>
          <p:nvPr>
            <p:ph type="pic" sz="quarter" idx="15"/>
          </p:nvPr>
        </p:nvPicPr>
        <p:blipFill>
          <a:blip r:embed="rId4" cstate="screen">
            <a:extLst>
              <a:ext uri="{28A0092B-C50C-407E-A947-70E740481C1C}">
                <a14:useLocalDpi xmlns:a14="http://schemas.microsoft.com/office/drawing/2010/main"/>
              </a:ext>
            </a:extLst>
          </a:blip>
          <a:srcRect/>
          <a:stretch/>
        </p:blipFill>
        <p:spPr>
          <a:xfrm>
            <a:off x="422766" y="358670"/>
            <a:ext cx="890503" cy="890503"/>
          </a:xfrm>
        </p:spPr>
      </p:pic>
      <p:sp>
        <p:nvSpPr>
          <p:cNvPr id="3" name="Text Placeholder 2">
            <a:extLst>
              <a:ext uri="{FF2B5EF4-FFF2-40B4-BE49-F238E27FC236}">
                <a16:creationId xmlns:a16="http://schemas.microsoft.com/office/drawing/2014/main" id="{5991AA7B-5E8B-D541-8F75-87174EAB6278}"/>
              </a:ext>
            </a:extLst>
          </p:cNvPr>
          <p:cNvSpPr>
            <a:spLocks noGrp="1"/>
          </p:cNvSpPr>
          <p:nvPr>
            <p:ph type="body" sz="quarter" idx="14"/>
          </p:nvPr>
        </p:nvSpPr>
        <p:spPr>
          <a:xfrm>
            <a:off x="410819" y="1527460"/>
            <a:ext cx="6308034" cy="4879975"/>
          </a:xfrm>
        </p:spPr>
        <p:txBody>
          <a:bodyPr>
            <a:normAutofit/>
          </a:bodyPr>
          <a:lstStyle/>
          <a:p>
            <a:pPr marL="0" lvl="0" indent="0" fontAlgn="base">
              <a:lnSpc>
                <a:spcPct val="100000"/>
              </a:lnSpc>
              <a:spcBef>
                <a:spcPts val="0"/>
              </a:spcBef>
              <a:spcAft>
                <a:spcPts val="600"/>
              </a:spcAft>
              <a:buNone/>
              <a:defRPr/>
            </a:pPr>
            <a:r>
              <a:rPr lang="en-US" sz="2400" b="1" kern="0" dirty="0">
                <a:solidFill>
                  <a:srgbClr val="FFFFFF"/>
                </a:solidFill>
                <a:ea typeface="ヒラギノ角ゴ Pro W3" charset="0"/>
              </a:rPr>
              <a:t>Major Catastrophe Grant After Earthquake</a:t>
            </a:r>
          </a:p>
          <a:p>
            <a:pPr marL="0" indent="0" fontAlgn="base">
              <a:lnSpc>
                <a:spcPct val="100000"/>
              </a:lnSpc>
              <a:spcBef>
                <a:spcPts val="0"/>
              </a:spcBef>
              <a:spcAft>
                <a:spcPts val="4800"/>
              </a:spcAft>
              <a:buNone/>
            </a:pPr>
            <a:r>
              <a:rPr lang="en-US" sz="2000" kern="0" dirty="0">
                <a:ea typeface="ヒラギノ角ゴ Pro W3" charset="0"/>
              </a:rPr>
              <a:t>US$100,000 </a:t>
            </a:r>
            <a:r>
              <a:rPr lang="en-US" sz="2000" b="1" kern="0" dirty="0">
                <a:solidFill>
                  <a:srgbClr val="EBB700"/>
                </a:solidFill>
                <a:ea typeface="ヒラギノ角ゴ Pro W3" charset="0"/>
              </a:rPr>
              <a:t>// </a:t>
            </a:r>
            <a:r>
              <a:rPr lang="en-US" sz="2000" kern="0" dirty="0">
                <a:ea typeface="ヒラギノ角ゴ Pro W3" charset="0"/>
              </a:rPr>
              <a:t>Haiti</a:t>
            </a:r>
            <a:endParaRPr lang="en-US" sz="2400" dirty="0"/>
          </a:p>
          <a:p>
            <a:pPr marL="571500" lvl="0" indent="-571500">
              <a:lnSpc>
                <a:spcPct val="100000"/>
              </a:lnSpc>
              <a:spcBef>
                <a:spcPts val="0"/>
              </a:spcBef>
              <a:spcAft>
                <a:spcPts val="1800"/>
              </a:spcAft>
              <a:defRPr/>
            </a:pPr>
            <a:r>
              <a:rPr lang="en-US" sz="2400" dirty="0">
                <a:solidFill>
                  <a:srgbClr val="FFFFFF"/>
                </a:solidFill>
              </a:rPr>
              <a:t>7.2 magnitude earthquake followed by strong tropical storm, amid pandemic</a:t>
            </a:r>
          </a:p>
          <a:p>
            <a:pPr marL="571500" lvl="0" indent="-571500">
              <a:lnSpc>
                <a:spcPct val="100000"/>
              </a:lnSpc>
              <a:spcBef>
                <a:spcPts val="0"/>
              </a:spcBef>
              <a:spcAft>
                <a:spcPts val="1800"/>
              </a:spcAft>
              <a:defRPr/>
            </a:pPr>
            <a:r>
              <a:rPr lang="en-US" sz="2400" dirty="0">
                <a:solidFill>
                  <a:srgbClr val="FFFFFF"/>
                </a:solidFill>
              </a:rPr>
              <a:t>2,100+ lives lost, 12,000+ more injured, major devastation in several cities</a:t>
            </a:r>
          </a:p>
          <a:p>
            <a:pPr marL="571500" lvl="0" indent="-571500">
              <a:lnSpc>
                <a:spcPct val="100000"/>
              </a:lnSpc>
              <a:spcBef>
                <a:spcPts val="0"/>
              </a:spcBef>
              <a:spcAft>
                <a:spcPts val="1800"/>
              </a:spcAft>
              <a:defRPr/>
            </a:pPr>
            <a:r>
              <a:rPr lang="en-US" sz="2400" dirty="0">
                <a:solidFill>
                  <a:srgbClr val="FFFFFF"/>
                </a:solidFill>
              </a:rPr>
              <a:t>Lions of Sweden are shipping tents to Haiti to aid in relief efforts</a:t>
            </a:r>
            <a:endParaRPr lang="en-US" sz="2400" dirty="0">
              <a:solidFill>
                <a:schemeClr val="accent6"/>
              </a:solidFill>
            </a:endParaRPr>
          </a:p>
        </p:txBody>
      </p:sp>
      <p:sp>
        <p:nvSpPr>
          <p:cNvPr id="2" name="Title 1">
            <a:extLst>
              <a:ext uri="{FF2B5EF4-FFF2-40B4-BE49-F238E27FC236}">
                <a16:creationId xmlns:a16="http://schemas.microsoft.com/office/drawing/2014/main" id="{89198567-FA00-DD48-8E87-B3F601037535}"/>
              </a:ext>
            </a:extLst>
          </p:cNvPr>
          <p:cNvSpPr>
            <a:spLocks noGrp="1"/>
          </p:cNvSpPr>
          <p:nvPr>
            <p:ph type="title"/>
          </p:nvPr>
        </p:nvSpPr>
        <p:spPr/>
        <p:txBody>
          <a:bodyPr/>
          <a:lstStyle/>
          <a:p>
            <a:r>
              <a:rPr lang="en-US" dirty="0"/>
              <a:t>RELIEF FOR HAITI</a:t>
            </a:r>
          </a:p>
        </p:txBody>
      </p:sp>
      <p:cxnSp>
        <p:nvCxnSpPr>
          <p:cNvPr id="10" name="Straight Connector 9"/>
          <p:cNvCxnSpPr>
            <a:cxnSpLocks/>
          </p:cNvCxnSpPr>
          <p:nvPr/>
        </p:nvCxnSpPr>
        <p:spPr>
          <a:xfrm>
            <a:off x="1529556" y="1063681"/>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2892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535643" y="1530799"/>
            <a:ext cx="9830920" cy="4384931"/>
            <a:chOff x="709854" y="3059513"/>
            <a:chExt cx="3134678" cy="1398175"/>
          </a:xfrm>
        </p:grpSpPr>
        <p:sp>
          <p:nvSpPr>
            <p:cNvPr id="27" name="Rounded Rectangle 26">
              <a:extLst>
                <a:ext uri="{FF2B5EF4-FFF2-40B4-BE49-F238E27FC236}">
                  <a16:creationId xmlns:a16="http://schemas.microsoft.com/office/drawing/2014/main" id="{985D22CC-4861-8A43-BE8F-1E82C882BAC3}"/>
                </a:ext>
              </a:extLst>
            </p:cNvPr>
            <p:cNvSpPr/>
            <p:nvPr/>
          </p:nvSpPr>
          <p:spPr>
            <a:xfrm>
              <a:off x="920138" y="3271020"/>
              <a:ext cx="2924394" cy="1186668"/>
            </a:xfrm>
            <a:prstGeom prst="roundRect">
              <a:avLst/>
            </a:prstGeom>
            <a:noFill/>
            <a:ln w="3175">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50" name="Picture 49"/>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09854" y="3059513"/>
              <a:ext cx="452330" cy="452330"/>
            </a:xfrm>
            <a:prstGeom prst="rect">
              <a:avLst/>
            </a:prstGeom>
            <a:effectLst>
              <a:outerShdw blurRad="50800" dist="38100" dir="2700000" algn="tl" rotWithShape="0">
                <a:prstClr val="black">
                  <a:alpha val="40000"/>
                </a:prstClr>
              </a:outerShdw>
            </a:effectLst>
          </p:spPr>
        </p:pic>
      </p:grpSp>
      <p:sp>
        <p:nvSpPr>
          <p:cNvPr id="2" name="Title 1">
            <a:extLst>
              <a:ext uri="{FF2B5EF4-FFF2-40B4-BE49-F238E27FC236}">
                <a16:creationId xmlns:a16="http://schemas.microsoft.com/office/drawing/2014/main" id="{2DDBF53A-490D-044F-AA7A-B72AF88EF1E0}"/>
              </a:ext>
            </a:extLst>
          </p:cNvPr>
          <p:cNvSpPr>
            <a:spLocks noGrp="1"/>
          </p:cNvSpPr>
          <p:nvPr>
            <p:ph type="title"/>
          </p:nvPr>
        </p:nvSpPr>
        <p:spPr/>
        <p:txBody>
          <a:bodyPr/>
          <a:lstStyle/>
          <a:p>
            <a:r>
              <a:rPr lang="en-US" dirty="0"/>
              <a:t>GRANT TYPES</a:t>
            </a:r>
          </a:p>
        </p:txBody>
      </p:sp>
      <p:cxnSp>
        <p:nvCxnSpPr>
          <p:cNvPr id="49" name="Straight Connector 48">
            <a:extLst>
              <a:ext uri="{FF2B5EF4-FFF2-40B4-BE49-F238E27FC236}">
                <a16:creationId xmlns:a16="http://schemas.microsoft.com/office/drawing/2014/main" id="{E49D5809-BD83-AF41-B765-B911546417A2}"/>
              </a:ext>
            </a:extLst>
          </p:cNvPr>
          <p:cNvCxnSpPr>
            <a:cxnSpLocks/>
          </p:cNvCxnSpPr>
          <p:nvPr/>
        </p:nvCxnSpPr>
        <p:spPr>
          <a:xfrm>
            <a:off x="535643" y="944144"/>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0" name="Text Placeholder 4">
            <a:extLst>
              <a:ext uri="{FF2B5EF4-FFF2-40B4-BE49-F238E27FC236}">
                <a16:creationId xmlns:a16="http://schemas.microsoft.com/office/drawing/2014/main" id="{5D198F21-2D21-8848-BF73-311B18F70186}"/>
              </a:ext>
            </a:extLst>
          </p:cNvPr>
          <p:cNvSpPr txBox="1">
            <a:spLocks/>
          </p:cNvSpPr>
          <p:nvPr/>
        </p:nvSpPr>
        <p:spPr>
          <a:xfrm>
            <a:off x="2346961" y="2825591"/>
            <a:ext cx="7498078" cy="2506064"/>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spcAft>
                <a:spcPts val="0"/>
              </a:spcAft>
              <a:buFont typeface="Arial" panose="020B0604020202020204" pitchFamily="34" charset="0"/>
              <a:buNone/>
              <a:defRPr sz="2600" b="1" kern="1200">
                <a:solidFill>
                  <a:schemeClr val="bg1"/>
                </a:solidFill>
                <a:latin typeface="+mn-lt"/>
                <a:ea typeface="+mn-ea"/>
                <a:cs typeface="+mn-cs"/>
              </a:defRPr>
            </a:lvl1pPr>
            <a:lvl2pPr marL="0" indent="0" algn="ctr" defTabSz="914400" rtl="0" eaLnBrk="1" latinLnBrk="0" hangingPunct="1">
              <a:lnSpc>
                <a:spcPct val="90000"/>
              </a:lnSpc>
              <a:spcBef>
                <a:spcPts val="500"/>
              </a:spcBef>
              <a:spcAft>
                <a:spcPts val="1000"/>
              </a:spcAft>
              <a:buFont typeface="Arial" panose="020B0604020202020204" pitchFamily="34" charset="0"/>
              <a:buNone/>
              <a:defRPr sz="6600" b="1" kern="1200">
                <a:solidFill>
                  <a:schemeClr val="bg1"/>
                </a:solidFill>
                <a:latin typeface="+mn-lt"/>
                <a:ea typeface="+mn-ea"/>
                <a:cs typeface="+mn-cs"/>
              </a:defRPr>
            </a:lvl2pPr>
            <a:lvl3pPr marL="0" indent="0" algn="l" defTabSz="914400" rtl="0" eaLnBrk="1" latinLnBrk="0" hangingPunct="1">
              <a:lnSpc>
                <a:spcPct val="90000"/>
              </a:lnSpc>
              <a:spcBef>
                <a:spcPts val="500"/>
              </a:spcBef>
              <a:spcAft>
                <a:spcPts val="1200"/>
              </a:spcAft>
              <a:buSzPct val="115000"/>
              <a:buFont typeface="Arial" panose="020B0604020202020204" pitchFamily="34" charset="0"/>
              <a:buNone/>
              <a:tabLst/>
              <a:defRPr sz="2000" kern="1200">
                <a:solidFill>
                  <a:schemeClr val="bg1"/>
                </a:solidFill>
                <a:latin typeface="+mn-lt"/>
                <a:ea typeface="+mn-ea"/>
                <a:cs typeface="+mn-cs"/>
              </a:defRPr>
            </a:lvl3pPr>
            <a:lvl4pPr marL="342900" indent="-342900" algn="l" defTabSz="914400" rtl="0" eaLnBrk="1" latinLnBrk="0" hangingPunct="1">
              <a:lnSpc>
                <a:spcPct val="90000"/>
              </a:lnSpc>
              <a:spcBef>
                <a:spcPts val="500"/>
              </a:spcBef>
              <a:spcAft>
                <a:spcPts val="1200"/>
              </a:spcAft>
              <a:buFontTx/>
              <a:buBlip>
                <a:blip r:embed="rId5"/>
              </a:buBlip>
              <a:tabLst/>
              <a:defRPr sz="2000" kern="1200">
                <a:solidFill>
                  <a:schemeClr val="bg1"/>
                </a:solidFill>
                <a:latin typeface="+mn-lt"/>
                <a:ea typeface="+mn-ea"/>
                <a:cs typeface="+mn-cs"/>
              </a:defRPr>
            </a:lvl4pPr>
            <a:lvl5pPr marL="0" indent="0" algn="l" defTabSz="914400" rtl="0" eaLnBrk="1" latinLnBrk="0" hangingPunct="1">
              <a:lnSpc>
                <a:spcPct val="90000"/>
              </a:lnSpc>
              <a:spcBef>
                <a:spcPts val="500"/>
              </a:spcBef>
              <a:spcAft>
                <a:spcPts val="0"/>
              </a:spcAft>
              <a:buFont typeface="Arial" panose="020B0604020202020204" pitchFamily="34" charset="0"/>
              <a:buNone/>
              <a:tabLst/>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lnSpc>
                <a:spcPct val="100000"/>
              </a:lnSpc>
              <a:spcBef>
                <a:spcPts val="0"/>
              </a:spcBef>
              <a:spcAft>
                <a:spcPts val="3000"/>
              </a:spcAft>
              <a:defRPr/>
            </a:pPr>
            <a:r>
              <a:rPr lang="en-US" sz="2800" b="1" spc="300" dirty="0">
                <a:solidFill>
                  <a:srgbClr val="EBB700"/>
                </a:solidFill>
                <a:cs typeface="Arial" panose="020B0604020202020204" pitchFamily="34" charset="0"/>
              </a:rPr>
              <a:t>SIGHTFIRST GRANTS</a:t>
            </a:r>
          </a:p>
          <a:p>
            <a:pPr marL="12700" lvl="1" algn="l">
              <a:lnSpc>
                <a:spcPct val="110000"/>
              </a:lnSpc>
              <a:spcAft>
                <a:spcPts val="0"/>
              </a:spcAft>
            </a:pPr>
            <a:r>
              <a:rPr lang="en-US" sz="2800" b="0" dirty="0">
                <a:solidFill>
                  <a:srgbClr val="FEFFFF"/>
                </a:solidFill>
                <a:latin typeface="Arial" panose="020B0604020202020204" pitchFamily="34" charset="0"/>
                <a:cs typeface="Arial" panose="020B0604020202020204" pitchFamily="34" charset="0"/>
              </a:rPr>
              <a:t>Help fight major causes of preventable and reversible blindness; provide services to those with blindness or visual impairment</a:t>
            </a:r>
          </a:p>
          <a:p>
            <a:pPr lvl="2">
              <a:lnSpc>
                <a:spcPct val="100000"/>
              </a:lnSpc>
              <a:spcBef>
                <a:spcPts val="0"/>
              </a:spcBef>
              <a:spcAft>
                <a:spcPts val="3000"/>
              </a:spcAft>
              <a:defRPr/>
            </a:pPr>
            <a:endParaRPr lang="en-US" b="1" spc="30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4672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4BF18A46-7AD9-1C47-8ADF-433C3F32B07E}"/>
              </a:ext>
            </a:extLst>
          </p:cNvPr>
          <p:cNvPicPr>
            <a:picLocks noGrp="1" noChangeAspect="1"/>
          </p:cNvPicPr>
          <p:nvPr>
            <p:ph type="pic" sz="quarter" idx="15"/>
          </p:nvPr>
        </p:nvPicPr>
        <p:blipFill>
          <a:blip r:embed="rId4" cstate="screen">
            <a:extLst>
              <a:ext uri="{28A0092B-C50C-407E-A947-70E740481C1C}">
                <a14:useLocalDpi xmlns:a14="http://schemas.microsoft.com/office/drawing/2010/main"/>
              </a:ext>
            </a:extLst>
          </a:blip>
          <a:srcRect/>
          <a:stretch/>
        </p:blipFill>
        <p:spPr>
          <a:xfrm>
            <a:off x="442238" y="378142"/>
            <a:ext cx="851558" cy="851558"/>
          </a:xfrm>
        </p:spPr>
      </p:pic>
      <p:sp>
        <p:nvSpPr>
          <p:cNvPr id="3" name="Text Placeholder 2">
            <a:extLst>
              <a:ext uri="{FF2B5EF4-FFF2-40B4-BE49-F238E27FC236}">
                <a16:creationId xmlns:a16="http://schemas.microsoft.com/office/drawing/2014/main" id="{5991AA7B-5E8B-D541-8F75-87174EAB6278}"/>
              </a:ext>
            </a:extLst>
          </p:cNvPr>
          <p:cNvSpPr>
            <a:spLocks noGrp="1"/>
          </p:cNvSpPr>
          <p:nvPr>
            <p:ph type="body" sz="quarter" idx="14"/>
          </p:nvPr>
        </p:nvSpPr>
        <p:spPr>
          <a:xfrm>
            <a:off x="410819" y="1527460"/>
            <a:ext cx="6308034" cy="4879975"/>
          </a:xfrm>
        </p:spPr>
        <p:txBody>
          <a:bodyPr>
            <a:normAutofit/>
          </a:bodyPr>
          <a:lstStyle/>
          <a:p>
            <a:pPr marL="0" lvl="0" indent="0" fontAlgn="base">
              <a:lnSpc>
                <a:spcPct val="100000"/>
              </a:lnSpc>
              <a:spcBef>
                <a:spcPts val="0"/>
              </a:spcBef>
              <a:spcAft>
                <a:spcPts val="600"/>
              </a:spcAft>
              <a:buNone/>
              <a:defRPr/>
            </a:pPr>
            <a:r>
              <a:rPr lang="en-US" sz="2400" b="1" kern="0" dirty="0">
                <a:solidFill>
                  <a:srgbClr val="FFFFFF"/>
                </a:solidFill>
                <a:ea typeface="ヒラギノ角ゴ Pro W3" charset="0"/>
              </a:rPr>
              <a:t>Providing accessible eye care</a:t>
            </a:r>
          </a:p>
          <a:p>
            <a:pPr marL="0" indent="0" fontAlgn="base">
              <a:lnSpc>
                <a:spcPct val="100000"/>
              </a:lnSpc>
              <a:spcBef>
                <a:spcPts val="0"/>
              </a:spcBef>
              <a:spcAft>
                <a:spcPts val="3000"/>
              </a:spcAft>
              <a:buNone/>
            </a:pPr>
            <a:r>
              <a:rPr lang="en-US" sz="1800" dirty="0">
                <a:solidFill>
                  <a:srgbClr val="FFFFFF"/>
                </a:solidFill>
              </a:rPr>
              <a:t>US$62,729 </a:t>
            </a:r>
            <a:r>
              <a:rPr lang="en-US" sz="1800" b="1" kern="0" dirty="0">
                <a:solidFill>
                  <a:srgbClr val="EBB700"/>
                </a:solidFill>
                <a:ea typeface="ヒラギノ角ゴ Pro W3" charset="0"/>
              </a:rPr>
              <a:t>// </a:t>
            </a:r>
            <a:r>
              <a:rPr lang="en-US" sz="1800" kern="0" dirty="0">
                <a:ea typeface="ヒラギノ角ゴ Pro W3" charset="0"/>
              </a:rPr>
              <a:t>Paraguay</a:t>
            </a:r>
            <a:endParaRPr lang="en-US" sz="2000" dirty="0"/>
          </a:p>
          <a:p>
            <a:pPr marL="571500" lvl="0" indent="-571500">
              <a:lnSpc>
                <a:spcPct val="100000"/>
              </a:lnSpc>
              <a:spcBef>
                <a:spcPts val="0"/>
              </a:spcBef>
              <a:defRPr/>
            </a:pPr>
            <a:r>
              <a:rPr lang="en-US" sz="2400" dirty="0">
                <a:solidFill>
                  <a:srgbClr val="FFFFFF"/>
                </a:solidFill>
              </a:rPr>
              <a:t>Lions Clubs of Coronel </a:t>
            </a:r>
            <a:r>
              <a:rPr lang="en-US" sz="2400" dirty="0" err="1">
                <a:solidFill>
                  <a:srgbClr val="FFFFFF"/>
                </a:solidFill>
              </a:rPr>
              <a:t>Bogado</a:t>
            </a:r>
            <a:r>
              <a:rPr lang="en-US" sz="2400" dirty="0">
                <a:solidFill>
                  <a:srgbClr val="FFFFFF"/>
                </a:solidFill>
              </a:rPr>
              <a:t> Ophthalmology Clinic</a:t>
            </a:r>
          </a:p>
          <a:p>
            <a:pPr marL="1028700" lvl="1" indent="-571500">
              <a:lnSpc>
                <a:spcPct val="100000"/>
              </a:lnSpc>
              <a:spcBef>
                <a:spcPts val="0"/>
              </a:spcBef>
              <a:defRPr/>
            </a:pPr>
            <a:r>
              <a:rPr lang="en-US" sz="1800" dirty="0">
                <a:solidFill>
                  <a:srgbClr val="FFFFFF"/>
                </a:solidFill>
              </a:rPr>
              <a:t>Serving rural Itapúa community</a:t>
            </a:r>
          </a:p>
          <a:p>
            <a:pPr marL="1028700" lvl="1" indent="-571500">
              <a:lnSpc>
                <a:spcPct val="100000"/>
              </a:lnSpc>
              <a:spcBef>
                <a:spcPts val="0"/>
              </a:spcBef>
              <a:defRPr/>
            </a:pPr>
            <a:r>
              <a:rPr lang="en-US" sz="1800" dirty="0">
                <a:solidFill>
                  <a:srgbClr val="FFFFFF"/>
                </a:solidFill>
              </a:rPr>
              <a:t>Low-cost basic eye screenings and care</a:t>
            </a:r>
          </a:p>
          <a:p>
            <a:pPr marL="1028700" lvl="1" indent="-571500">
              <a:lnSpc>
                <a:spcPct val="100000"/>
              </a:lnSpc>
              <a:spcBef>
                <a:spcPts val="0"/>
              </a:spcBef>
              <a:spcAft>
                <a:spcPts val="1800"/>
              </a:spcAft>
              <a:defRPr/>
            </a:pPr>
            <a:r>
              <a:rPr lang="en-US" sz="1800" dirty="0">
                <a:solidFill>
                  <a:srgbClr val="FFFFFF"/>
                </a:solidFill>
              </a:rPr>
              <a:t>Previously limited to transportable equipment</a:t>
            </a:r>
          </a:p>
          <a:p>
            <a:pPr marL="571500" indent="-571500">
              <a:lnSpc>
                <a:spcPct val="100000"/>
              </a:lnSpc>
              <a:spcBef>
                <a:spcPts val="0"/>
              </a:spcBef>
              <a:defRPr/>
            </a:pPr>
            <a:r>
              <a:rPr lang="en-US" sz="2400" dirty="0">
                <a:solidFill>
                  <a:srgbClr val="FFFFFF"/>
                </a:solidFill>
              </a:rPr>
              <a:t>Through LCIF grant funding:</a:t>
            </a:r>
          </a:p>
          <a:p>
            <a:pPr marL="1028700" lvl="1" indent="-571500">
              <a:lnSpc>
                <a:spcPct val="100000"/>
              </a:lnSpc>
              <a:spcBef>
                <a:spcPts val="0"/>
              </a:spcBef>
              <a:defRPr/>
            </a:pPr>
            <a:r>
              <a:rPr lang="en-US" sz="1800" dirty="0">
                <a:solidFill>
                  <a:srgbClr val="FFFFFF"/>
                </a:solidFill>
              </a:rPr>
              <a:t>Permanent, modern equipment</a:t>
            </a:r>
          </a:p>
          <a:p>
            <a:pPr marL="1028700" lvl="1" indent="-571500">
              <a:lnSpc>
                <a:spcPct val="100000"/>
              </a:lnSpc>
              <a:spcBef>
                <a:spcPts val="0"/>
              </a:spcBef>
              <a:defRPr/>
            </a:pPr>
            <a:r>
              <a:rPr lang="en-US" sz="1800" dirty="0">
                <a:solidFill>
                  <a:srgbClr val="FFFFFF"/>
                </a:solidFill>
              </a:rPr>
              <a:t>30% annual capacity increase</a:t>
            </a:r>
          </a:p>
          <a:p>
            <a:pPr marL="1028700" lvl="1" indent="-571500">
              <a:lnSpc>
                <a:spcPct val="100000"/>
              </a:lnSpc>
              <a:spcBef>
                <a:spcPts val="0"/>
              </a:spcBef>
              <a:defRPr/>
            </a:pPr>
            <a:r>
              <a:rPr lang="en-US" sz="1800" dirty="0">
                <a:solidFill>
                  <a:srgbClr val="FFFFFF"/>
                </a:solidFill>
              </a:rPr>
              <a:t>3,400 consultations per year</a:t>
            </a:r>
            <a:endParaRPr lang="en-US" sz="1800" dirty="0">
              <a:solidFill>
                <a:srgbClr val="EBB700"/>
              </a:solidFill>
            </a:endParaRPr>
          </a:p>
        </p:txBody>
      </p:sp>
      <p:sp>
        <p:nvSpPr>
          <p:cNvPr id="2" name="Title 1">
            <a:extLst>
              <a:ext uri="{FF2B5EF4-FFF2-40B4-BE49-F238E27FC236}">
                <a16:creationId xmlns:a16="http://schemas.microsoft.com/office/drawing/2014/main" id="{89198567-FA00-DD48-8E87-B3F601037535}"/>
              </a:ext>
            </a:extLst>
          </p:cNvPr>
          <p:cNvSpPr>
            <a:spLocks noGrp="1"/>
          </p:cNvSpPr>
          <p:nvPr>
            <p:ph type="title"/>
          </p:nvPr>
        </p:nvSpPr>
        <p:spPr/>
        <p:txBody>
          <a:bodyPr/>
          <a:lstStyle/>
          <a:p>
            <a:r>
              <a:rPr lang="en-US" sz="3200" dirty="0"/>
              <a:t>DELIVERING A </a:t>
            </a:r>
            <a:br>
              <a:rPr lang="en-US" sz="3200" dirty="0"/>
            </a:br>
            <a:r>
              <a:rPr lang="en-US" sz="3200" dirty="0"/>
              <a:t>BRIGHTER FUTURE</a:t>
            </a:r>
          </a:p>
        </p:txBody>
      </p:sp>
      <p:cxnSp>
        <p:nvCxnSpPr>
          <p:cNvPr id="5" name="Straight Connector 4">
            <a:extLst>
              <a:ext uri="{FF2B5EF4-FFF2-40B4-BE49-F238E27FC236}">
                <a16:creationId xmlns:a16="http://schemas.microsoft.com/office/drawing/2014/main" id="{1966C206-5A5F-6045-9F08-4F3F2F9D1AEA}"/>
              </a:ext>
            </a:extLst>
          </p:cNvPr>
          <p:cNvCxnSpPr>
            <a:cxnSpLocks/>
          </p:cNvCxnSpPr>
          <p:nvPr/>
        </p:nvCxnSpPr>
        <p:spPr>
          <a:xfrm>
            <a:off x="1529556" y="1288965"/>
            <a:ext cx="1406149"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6992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535643" y="1530799"/>
            <a:ext cx="9830920" cy="4384931"/>
            <a:chOff x="709854" y="3059513"/>
            <a:chExt cx="3134678" cy="1398175"/>
          </a:xfrm>
        </p:grpSpPr>
        <p:sp>
          <p:nvSpPr>
            <p:cNvPr id="27" name="Rounded Rectangle 26">
              <a:extLst>
                <a:ext uri="{FF2B5EF4-FFF2-40B4-BE49-F238E27FC236}">
                  <a16:creationId xmlns:a16="http://schemas.microsoft.com/office/drawing/2014/main" id="{985D22CC-4861-8A43-BE8F-1E82C882BAC3}"/>
                </a:ext>
              </a:extLst>
            </p:cNvPr>
            <p:cNvSpPr/>
            <p:nvPr/>
          </p:nvSpPr>
          <p:spPr>
            <a:xfrm>
              <a:off x="920138" y="3271020"/>
              <a:ext cx="2924394" cy="1186668"/>
            </a:xfrm>
            <a:prstGeom prst="roundRect">
              <a:avLst/>
            </a:prstGeom>
            <a:noFill/>
            <a:ln w="3175">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50" name="Picture 49"/>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09854" y="3059513"/>
              <a:ext cx="452330" cy="452330"/>
            </a:xfrm>
            <a:prstGeom prst="rect">
              <a:avLst/>
            </a:prstGeom>
            <a:effectLst>
              <a:outerShdw blurRad="50800" dist="38100" dir="2700000" algn="tl" rotWithShape="0">
                <a:prstClr val="black">
                  <a:alpha val="40000"/>
                </a:prstClr>
              </a:outerShdw>
            </a:effectLst>
          </p:spPr>
        </p:pic>
      </p:grpSp>
      <p:sp>
        <p:nvSpPr>
          <p:cNvPr id="2" name="Title 1">
            <a:extLst>
              <a:ext uri="{FF2B5EF4-FFF2-40B4-BE49-F238E27FC236}">
                <a16:creationId xmlns:a16="http://schemas.microsoft.com/office/drawing/2014/main" id="{2DDBF53A-490D-044F-AA7A-B72AF88EF1E0}"/>
              </a:ext>
            </a:extLst>
          </p:cNvPr>
          <p:cNvSpPr>
            <a:spLocks noGrp="1"/>
          </p:cNvSpPr>
          <p:nvPr>
            <p:ph type="title"/>
          </p:nvPr>
        </p:nvSpPr>
        <p:spPr/>
        <p:txBody>
          <a:bodyPr/>
          <a:lstStyle/>
          <a:p>
            <a:r>
              <a:rPr lang="en-US" dirty="0"/>
              <a:t>GRANT TYPES</a:t>
            </a:r>
          </a:p>
        </p:txBody>
      </p:sp>
      <p:cxnSp>
        <p:nvCxnSpPr>
          <p:cNvPr id="49" name="Straight Connector 48">
            <a:extLst>
              <a:ext uri="{FF2B5EF4-FFF2-40B4-BE49-F238E27FC236}">
                <a16:creationId xmlns:a16="http://schemas.microsoft.com/office/drawing/2014/main" id="{E49D5809-BD83-AF41-B765-B911546417A2}"/>
              </a:ext>
            </a:extLst>
          </p:cNvPr>
          <p:cNvCxnSpPr>
            <a:cxnSpLocks/>
          </p:cNvCxnSpPr>
          <p:nvPr/>
        </p:nvCxnSpPr>
        <p:spPr>
          <a:xfrm>
            <a:off x="535643" y="944144"/>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0" name="Text Placeholder 4">
            <a:extLst>
              <a:ext uri="{FF2B5EF4-FFF2-40B4-BE49-F238E27FC236}">
                <a16:creationId xmlns:a16="http://schemas.microsoft.com/office/drawing/2014/main" id="{5D198F21-2D21-8848-BF73-311B18F70186}"/>
              </a:ext>
            </a:extLst>
          </p:cNvPr>
          <p:cNvSpPr txBox="1">
            <a:spLocks/>
          </p:cNvSpPr>
          <p:nvPr/>
        </p:nvSpPr>
        <p:spPr>
          <a:xfrm>
            <a:off x="1682159" y="2801894"/>
            <a:ext cx="8459320" cy="2506064"/>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spcAft>
                <a:spcPts val="0"/>
              </a:spcAft>
              <a:buFont typeface="Arial" panose="020B0604020202020204" pitchFamily="34" charset="0"/>
              <a:buNone/>
              <a:defRPr sz="2600" b="1" kern="1200">
                <a:solidFill>
                  <a:schemeClr val="bg1"/>
                </a:solidFill>
                <a:latin typeface="+mn-lt"/>
                <a:ea typeface="+mn-ea"/>
                <a:cs typeface="+mn-cs"/>
              </a:defRPr>
            </a:lvl1pPr>
            <a:lvl2pPr marL="0" indent="0" algn="ctr" defTabSz="914400" rtl="0" eaLnBrk="1" latinLnBrk="0" hangingPunct="1">
              <a:lnSpc>
                <a:spcPct val="90000"/>
              </a:lnSpc>
              <a:spcBef>
                <a:spcPts val="500"/>
              </a:spcBef>
              <a:spcAft>
                <a:spcPts val="1000"/>
              </a:spcAft>
              <a:buFont typeface="Arial" panose="020B0604020202020204" pitchFamily="34" charset="0"/>
              <a:buNone/>
              <a:defRPr sz="6600" b="1" kern="1200">
                <a:solidFill>
                  <a:schemeClr val="bg1"/>
                </a:solidFill>
                <a:latin typeface="+mn-lt"/>
                <a:ea typeface="+mn-ea"/>
                <a:cs typeface="+mn-cs"/>
              </a:defRPr>
            </a:lvl2pPr>
            <a:lvl3pPr marL="0" indent="0" algn="l" defTabSz="914400" rtl="0" eaLnBrk="1" latinLnBrk="0" hangingPunct="1">
              <a:lnSpc>
                <a:spcPct val="90000"/>
              </a:lnSpc>
              <a:spcBef>
                <a:spcPts val="500"/>
              </a:spcBef>
              <a:spcAft>
                <a:spcPts val="1200"/>
              </a:spcAft>
              <a:buSzPct val="115000"/>
              <a:buFont typeface="Arial" panose="020B0604020202020204" pitchFamily="34" charset="0"/>
              <a:buNone/>
              <a:tabLst/>
              <a:defRPr sz="2000" kern="1200">
                <a:solidFill>
                  <a:schemeClr val="bg1"/>
                </a:solidFill>
                <a:latin typeface="+mn-lt"/>
                <a:ea typeface="+mn-ea"/>
                <a:cs typeface="+mn-cs"/>
              </a:defRPr>
            </a:lvl3pPr>
            <a:lvl4pPr marL="342900" indent="-342900" algn="l" defTabSz="914400" rtl="0" eaLnBrk="1" latinLnBrk="0" hangingPunct="1">
              <a:lnSpc>
                <a:spcPct val="90000"/>
              </a:lnSpc>
              <a:spcBef>
                <a:spcPts val="500"/>
              </a:spcBef>
              <a:spcAft>
                <a:spcPts val="1200"/>
              </a:spcAft>
              <a:buFontTx/>
              <a:buBlip>
                <a:blip r:embed="rId5"/>
              </a:buBlip>
              <a:tabLst/>
              <a:defRPr sz="2000" kern="1200">
                <a:solidFill>
                  <a:schemeClr val="bg1"/>
                </a:solidFill>
                <a:latin typeface="+mn-lt"/>
                <a:ea typeface="+mn-ea"/>
                <a:cs typeface="+mn-cs"/>
              </a:defRPr>
            </a:lvl4pPr>
            <a:lvl5pPr marL="0" indent="0" algn="l" defTabSz="914400" rtl="0" eaLnBrk="1" latinLnBrk="0" hangingPunct="1">
              <a:lnSpc>
                <a:spcPct val="90000"/>
              </a:lnSpc>
              <a:spcBef>
                <a:spcPts val="500"/>
              </a:spcBef>
              <a:spcAft>
                <a:spcPts val="0"/>
              </a:spcAft>
              <a:buFont typeface="Arial" panose="020B0604020202020204" pitchFamily="34" charset="0"/>
              <a:buNone/>
              <a:tabLst/>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lnSpc>
                <a:spcPct val="100000"/>
              </a:lnSpc>
              <a:spcBef>
                <a:spcPts val="0"/>
              </a:spcBef>
              <a:spcAft>
                <a:spcPts val="3000"/>
              </a:spcAft>
              <a:defRPr/>
            </a:pPr>
            <a:r>
              <a:rPr lang="en-US" sz="2800" b="1" spc="300" dirty="0">
                <a:solidFill>
                  <a:srgbClr val="EBB700"/>
                </a:solidFill>
                <a:cs typeface="Arial" panose="020B0604020202020204" pitchFamily="34" charset="0"/>
              </a:rPr>
              <a:t>LIONS QUEST GRANTS</a:t>
            </a:r>
          </a:p>
          <a:p>
            <a:pPr marL="12700" lvl="1" algn="l">
              <a:lnSpc>
                <a:spcPct val="110000"/>
              </a:lnSpc>
              <a:spcAft>
                <a:spcPts val="0"/>
              </a:spcAft>
            </a:pPr>
            <a:r>
              <a:rPr lang="en-US" sz="2800" b="0" dirty="0">
                <a:solidFill>
                  <a:srgbClr val="FEFFFF"/>
                </a:solidFill>
                <a:latin typeface="Arial" panose="020B0604020202020204" pitchFamily="34" charset="0"/>
                <a:cs typeface="Arial" panose="020B0604020202020204" pitchFamily="34" charset="0"/>
              </a:rPr>
              <a:t>Help implement and promote Lions Quest – LCIF’s youth development program, which focuses on creating healthy school environments and empowering young people to make healthy decisions</a:t>
            </a:r>
          </a:p>
          <a:p>
            <a:pPr lvl="2">
              <a:lnSpc>
                <a:spcPct val="100000"/>
              </a:lnSpc>
              <a:spcBef>
                <a:spcPts val="0"/>
              </a:spcBef>
              <a:spcAft>
                <a:spcPts val="3000"/>
              </a:spcAft>
              <a:defRPr/>
            </a:pPr>
            <a:endParaRPr lang="en-US" b="1" spc="30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6161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7D02572-0DFA-B141-91FB-5626C92862F1}"/>
              </a:ext>
            </a:extLst>
          </p:cNvPr>
          <p:cNvSpPr>
            <a:spLocks noGrp="1"/>
          </p:cNvSpPr>
          <p:nvPr>
            <p:ph type="title"/>
          </p:nvPr>
        </p:nvSpPr>
        <p:spPr/>
        <p:txBody>
          <a:bodyPr>
            <a:normAutofit fontScale="90000"/>
          </a:bodyPr>
          <a:lstStyle/>
          <a:p>
            <a:br>
              <a:rPr lang="en-US" dirty="0"/>
            </a:br>
            <a:endParaRPr lang="en-US" dirty="0"/>
          </a:p>
        </p:txBody>
      </p:sp>
    </p:spTree>
    <p:extLst>
      <p:ext uri="{BB962C8B-B14F-4D97-AF65-F5344CB8AC3E}">
        <p14:creationId xmlns:p14="http://schemas.microsoft.com/office/powerpoint/2010/main" val="3711207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535643" y="1530799"/>
            <a:ext cx="9830920" cy="4384931"/>
            <a:chOff x="709854" y="3059513"/>
            <a:chExt cx="3134678" cy="1398175"/>
          </a:xfrm>
        </p:grpSpPr>
        <p:sp>
          <p:nvSpPr>
            <p:cNvPr id="27" name="Rounded Rectangle 26">
              <a:extLst>
                <a:ext uri="{FF2B5EF4-FFF2-40B4-BE49-F238E27FC236}">
                  <a16:creationId xmlns:a16="http://schemas.microsoft.com/office/drawing/2014/main" id="{985D22CC-4861-8A43-BE8F-1E82C882BAC3}"/>
                </a:ext>
              </a:extLst>
            </p:cNvPr>
            <p:cNvSpPr/>
            <p:nvPr/>
          </p:nvSpPr>
          <p:spPr>
            <a:xfrm>
              <a:off x="920138" y="3271020"/>
              <a:ext cx="2924394" cy="1186668"/>
            </a:xfrm>
            <a:prstGeom prst="roundRect">
              <a:avLst/>
            </a:prstGeom>
            <a:noFill/>
            <a:ln w="3175">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50" name="Picture 49"/>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09854" y="3059513"/>
              <a:ext cx="452330" cy="452330"/>
            </a:xfrm>
            <a:prstGeom prst="rect">
              <a:avLst/>
            </a:prstGeom>
            <a:effectLst>
              <a:outerShdw blurRad="50800" dist="38100" dir="2700000" algn="tl" rotWithShape="0">
                <a:prstClr val="black">
                  <a:alpha val="40000"/>
                </a:prstClr>
              </a:outerShdw>
            </a:effectLst>
          </p:spPr>
        </p:pic>
      </p:grpSp>
      <p:sp>
        <p:nvSpPr>
          <p:cNvPr id="2" name="Title 1">
            <a:extLst>
              <a:ext uri="{FF2B5EF4-FFF2-40B4-BE49-F238E27FC236}">
                <a16:creationId xmlns:a16="http://schemas.microsoft.com/office/drawing/2014/main" id="{2DDBF53A-490D-044F-AA7A-B72AF88EF1E0}"/>
              </a:ext>
            </a:extLst>
          </p:cNvPr>
          <p:cNvSpPr>
            <a:spLocks noGrp="1"/>
          </p:cNvSpPr>
          <p:nvPr>
            <p:ph type="title"/>
          </p:nvPr>
        </p:nvSpPr>
        <p:spPr/>
        <p:txBody>
          <a:bodyPr/>
          <a:lstStyle/>
          <a:p>
            <a:r>
              <a:rPr lang="en-US" dirty="0"/>
              <a:t>GRANT TYPES</a:t>
            </a:r>
          </a:p>
        </p:txBody>
      </p:sp>
      <p:cxnSp>
        <p:nvCxnSpPr>
          <p:cNvPr id="49" name="Straight Connector 48">
            <a:extLst>
              <a:ext uri="{FF2B5EF4-FFF2-40B4-BE49-F238E27FC236}">
                <a16:creationId xmlns:a16="http://schemas.microsoft.com/office/drawing/2014/main" id="{E49D5809-BD83-AF41-B765-B911546417A2}"/>
              </a:ext>
            </a:extLst>
          </p:cNvPr>
          <p:cNvCxnSpPr>
            <a:cxnSpLocks/>
          </p:cNvCxnSpPr>
          <p:nvPr/>
        </p:nvCxnSpPr>
        <p:spPr>
          <a:xfrm>
            <a:off x="535643" y="944144"/>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0" name="Text Placeholder 4">
            <a:extLst>
              <a:ext uri="{FF2B5EF4-FFF2-40B4-BE49-F238E27FC236}">
                <a16:creationId xmlns:a16="http://schemas.microsoft.com/office/drawing/2014/main" id="{5D198F21-2D21-8848-BF73-311B18F70186}"/>
              </a:ext>
            </a:extLst>
          </p:cNvPr>
          <p:cNvSpPr txBox="1">
            <a:spLocks/>
          </p:cNvSpPr>
          <p:nvPr/>
        </p:nvSpPr>
        <p:spPr>
          <a:xfrm>
            <a:off x="1954231" y="2801894"/>
            <a:ext cx="8187247" cy="2506064"/>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spcAft>
                <a:spcPts val="0"/>
              </a:spcAft>
              <a:buFont typeface="Arial" panose="020B0604020202020204" pitchFamily="34" charset="0"/>
              <a:buNone/>
              <a:defRPr sz="2600" b="1" kern="1200">
                <a:solidFill>
                  <a:schemeClr val="bg1"/>
                </a:solidFill>
                <a:latin typeface="+mn-lt"/>
                <a:ea typeface="+mn-ea"/>
                <a:cs typeface="+mn-cs"/>
              </a:defRPr>
            </a:lvl1pPr>
            <a:lvl2pPr marL="0" indent="0" algn="ctr" defTabSz="914400" rtl="0" eaLnBrk="1" latinLnBrk="0" hangingPunct="1">
              <a:lnSpc>
                <a:spcPct val="90000"/>
              </a:lnSpc>
              <a:spcBef>
                <a:spcPts val="500"/>
              </a:spcBef>
              <a:spcAft>
                <a:spcPts val="1000"/>
              </a:spcAft>
              <a:buFont typeface="Arial" panose="020B0604020202020204" pitchFamily="34" charset="0"/>
              <a:buNone/>
              <a:defRPr sz="6600" b="1" kern="1200">
                <a:solidFill>
                  <a:schemeClr val="bg1"/>
                </a:solidFill>
                <a:latin typeface="+mn-lt"/>
                <a:ea typeface="+mn-ea"/>
                <a:cs typeface="+mn-cs"/>
              </a:defRPr>
            </a:lvl2pPr>
            <a:lvl3pPr marL="0" indent="0" algn="l" defTabSz="914400" rtl="0" eaLnBrk="1" latinLnBrk="0" hangingPunct="1">
              <a:lnSpc>
                <a:spcPct val="90000"/>
              </a:lnSpc>
              <a:spcBef>
                <a:spcPts val="500"/>
              </a:spcBef>
              <a:spcAft>
                <a:spcPts val="1200"/>
              </a:spcAft>
              <a:buSzPct val="115000"/>
              <a:buFont typeface="Arial" panose="020B0604020202020204" pitchFamily="34" charset="0"/>
              <a:buNone/>
              <a:tabLst/>
              <a:defRPr sz="2000" kern="1200">
                <a:solidFill>
                  <a:schemeClr val="bg1"/>
                </a:solidFill>
                <a:latin typeface="+mn-lt"/>
                <a:ea typeface="+mn-ea"/>
                <a:cs typeface="+mn-cs"/>
              </a:defRPr>
            </a:lvl3pPr>
            <a:lvl4pPr marL="342900" indent="-342900" algn="l" defTabSz="914400" rtl="0" eaLnBrk="1" latinLnBrk="0" hangingPunct="1">
              <a:lnSpc>
                <a:spcPct val="90000"/>
              </a:lnSpc>
              <a:spcBef>
                <a:spcPts val="500"/>
              </a:spcBef>
              <a:spcAft>
                <a:spcPts val="1200"/>
              </a:spcAft>
              <a:buFontTx/>
              <a:buBlip>
                <a:blip r:embed="rId5"/>
              </a:buBlip>
              <a:tabLst/>
              <a:defRPr sz="2000" kern="1200">
                <a:solidFill>
                  <a:schemeClr val="bg1"/>
                </a:solidFill>
                <a:latin typeface="+mn-lt"/>
                <a:ea typeface="+mn-ea"/>
                <a:cs typeface="+mn-cs"/>
              </a:defRPr>
            </a:lvl4pPr>
            <a:lvl5pPr marL="0" indent="0" algn="l" defTabSz="914400" rtl="0" eaLnBrk="1" latinLnBrk="0" hangingPunct="1">
              <a:lnSpc>
                <a:spcPct val="90000"/>
              </a:lnSpc>
              <a:spcBef>
                <a:spcPts val="500"/>
              </a:spcBef>
              <a:spcAft>
                <a:spcPts val="0"/>
              </a:spcAft>
              <a:buFont typeface="Arial" panose="020B0604020202020204" pitchFamily="34" charset="0"/>
              <a:buNone/>
              <a:tabLst/>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lnSpc>
                <a:spcPct val="100000"/>
              </a:lnSpc>
              <a:spcBef>
                <a:spcPts val="0"/>
              </a:spcBef>
              <a:spcAft>
                <a:spcPts val="3000"/>
              </a:spcAft>
              <a:defRPr/>
            </a:pPr>
            <a:r>
              <a:rPr lang="en-US" sz="2800" b="1" spc="300" dirty="0">
                <a:solidFill>
                  <a:srgbClr val="EBB700"/>
                </a:solidFill>
                <a:cs typeface="Arial" panose="020B0604020202020204" pitchFamily="34" charset="0"/>
              </a:rPr>
              <a:t>DIABETES GRANTS</a:t>
            </a:r>
          </a:p>
          <a:p>
            <a:pPr marL="12700" lvl="1" algn="l">
              <a:lnSpc>
                <a:spcPct val="110000"/>
              </a:lnSpc>
              <a:spcAft>
                <a:spcPts val="0"/>
              </a:spcAft>
            </a:pPr>
            <a:r>
              <a:rPr lang="en-US" sz="2800" b="0" dirty="0">
                <a:solidFill>
                  <a:srgbClr val="FEFFFF"/>
                </a:solidFill>
                <a:latin typeface="Arial" panose="020B0604020202020204" pitchFamily="34" charset="0"/>
                <a:cs typeface="Arial" panose="020B0604020202020204" pitchFamily="34" charset="0"/>
              </a:rPr>
              <a:t>Help reduce prevalence of diabetes and improve quality of life for those diagnosed</a:t>
            </a:r>
          </a:p>
          <a:p>
            <a:pPr lvl="2">
              <a:lnSpc>
                <a:spcPct val="100000"/>
              </a:lnSpc>
              <a:spcBef>
                <a:spcPts val="0"/>
              </a:spcBef>
              <a:spcAft>
                <a:spcPts val="3000"/>
              </a:spcAft>
              <a:defRPr/>
            </a:pPr>
            <a:endParaRPr lang="en-US" b="1" spc="30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8131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Placeholder 5" descr="Icon&#10;&#10;Description automatically generated">
            <a:extLst>
              <a:ext uri="{FF2B5EF4-FFF2-40B4-BE49-F238E27FC236}">
                <a16:creationId xmlns:a16="http://schemas.microsoft.com/office/drawing/2014/main" id="{4BF18A46-7AD9-1C47-8ADF-433C3F32B07E}"/>
              </a:ext>
            </a:extLst>
          </p:cNvPr>
          <p:cNvPicPr>
            <a:picLocks noGrp="1" noChangeAspect="1"/>
          </p:cNvPicPr>
          <p:nvPr>
            <p:ph type="pic" sz="quarter" idx="15"/>
          </p:nvPr>
        </p:nvPicPr>
        <p:blipFill>
          <a:blip r:embed="rId4"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5991AA7B-5E8B-D541-8F75-87174EAB6278}"/>
              </a:ext>
            </a:extLst>
          </p:cNvPr>
          <p:cNvSpPr>
            <a:spLocks noGrp="1"/>
          </p:cNvSpPr>
          <p:nvPr>
            <p:ph type="body" sz="quarter" idx="14"/>
          </p:nvPr>
        </p:nvSpPr>
        <p:spPr>
          <a:xfrm>
            <a:off x="410818" y="1527460"/>
            <a:ext cx="5684837" cy="4879975"/>
          </a:xfrm>
        </p:spPr>
        <p:txBody>
          <a:bodyPr>
            <a:normAutofit/>
          </a:bodyPr>
          <a:lstStyle/>
          <a:p>
            <a:pPr marL="0" lvl="0" indent="0" fontAlgn="base">
              <a:lnSpc>
                <a:spcPct val="100000"/>
              </a:lnSpc>
              <a:spcBef>
                <a:spcPts val="0"/>
              </a:spcBef>
              <a:spcAft>
                <a:spcPts val="600"/>
              </a:spcAft>
              <a:buNone/>
              <a:defRPr/>
            </a:pPr>
            <a:r>
              <a:rPr lang="en-US" sz="2400" b="1" kern="0" dirty="0">
                <a:solidFill>
                  <a:srgbClr val="FFFFFF"/>
                </a:solidFill>
                <a:ea typeface="ヒラギノ角ゴ Pro W3" charset="0"/>
              </a:rPr>
              <a:t>Bulgaria Against Diabetes</a:t>
            </a:r>
          </a:p>
          <a:p>
            <a:pPr marL="0" indent="0" fontAlgn="base">
              <a:lnSpc>
                <a:spcPct val="100000"/>
              </a:lnSpc>
              <a:spcBef>
                <a:spcPts val="0"/>
              </a:spcBef>
              <a:spcAft>
                <a:spcPts val="4800"/>
              </a:spcAft>
              <a:buNone/>
            </a:pPr>
            <a:r>
              <a:rPr lang="en-US" sz="2000" kern="0" dirty="0">
                <a:solidFill>
                  <a:srgbClr val="FFFFFF"/>
                </a:solidFill>
                <a:ea typeface="ヒラギノ角ゴ Pro W3" charset="0"/>
              </a:rPr>
              <a:t>US$104,976 </a:t>
            </a:r>
            <a:r>
              <a:rPr lang="en-US" sz="2000" b="1" kern="0" dirty="0">
                <a:solidFill>
                  <a:srgbClr val="EBB700"/>
                </a:solidFill>
                <a:ea typeface="ヒラギノ角ゴ Pro W3" charset="0"/>
              </a:rPr>
              <a:t>// </a:t>
            </a:r>
            <a:r>
              <a:rPr lang="en-US" sz="2000" kern="0" dirty="0">
                <a:solidFill>
                  <a:srgbClr val="FFFFFF"/>
                </a:solidFill>
                <a:ea typeface="ヒラギノ角ゴ Pro W3" charset="0"/>
              </a:rPr>
              <a:t>Bulgaria</a:t>
            </a:r>
            <a:endParaRPr lang="en-US" sz="2400" dirty="0">
              <a:solidFill>
                <a:srgbClr val="FFFFFF"/>
              </a:solidFill>
            </a:endParaRPr>
          </a:p>
          <a:p>
            <a:pPr marL="342900" lvl="2" indent="-342900" fontAlgn="base">
              <a:lnSpc>
                <a:spcPct val="100000"/>
              </a:lnSpc>
              <a:spcBef>
                <a:spcPts val="0"/>
              </a:spcBef>
              <a:spcAft>
                <a:spcPts val="2400"/>
              </a:spcAft>
              <a:defRPr/>
            </a:pPr>
            <a:r>
              <a:rPr lang="en-US" sz="2400" dirty="0">
                <a:solidFill>
                  <a:srgbClr val="FFFFFF"/>
                </a:solidFill>
              </a:rPr>
              <a:t>Comprehensive project to fight diabetes across country</a:t>
            </a:r>
          </a:p>
          <a:p>
            <a:pPr marL="342900" lvl="2" indent="-342900" fontAlgn="base">
              <a:lnSpc>
                <a:spcPct val="100000"/>
              </a:lnSpc>
              <a:spcBef>
                <a:spcPts val="0"/>
              </a:spcBef>
              <a:spcAft>
                <a:spcPts val="2400"/>
              </a:spcAft>
              <a:defRPr/>
            </a:pPr>
            <a:r>
              <a:rPr lang="en-US" sz="2400" dirty="0">
                <a:solidFill>
                  <a:srgbClr val="FFFFFF"/>
                </a:solidFill>
              </a:rPr>
              <a:t>Train nurses and diabetes coordinators</a:t>
            </a:r>
          </a:p>
          <a:p>
            <a:pPr marL="342900" lvl="2" indent="-342900" fontAlgn="base">
              <a:lnSpc>
                <a:spcPct val="100000"/>
              </a:lnSpc>
              <a:spcBef>
                <a:spcPts val="0"/>
              </a:spcBef>
              <a:spcAft>
                <a:spcPts val="2400"/>
              </a:spcAft>
              <a:defRPr/>
            </a:pPr>
            <a:r>
              <a:rPr lang="en-US" sz="2400" dirty="0">
                <a:solidFill>
                  <a:srgbClr val="FFFFFF"/>
                </a:solidFill>
              </a:rPr>
              <a:t>Organize 4 youth camps</a:t>
            </a:r>
          </a:p>
          <a:p>
            <a:pPr marL="342900" lvl="2" indent="-342900" fontAlgn="base">
              <a:lnSpc>
                <a:spcPct val="100000"/>
              </a:lnSpc>
              <a:spcBef>
                <a:spcPts val="0"/>
              </a:spcBef>
              <a:spcAft>
                <a:spcPts val="2400"/>
              </a:spcAft>
              <a:defRPr/>
            </a:pPr>
            <a:r>
              <a:rPr lang="en-US" sz="2400" dirty="0">
                <a:solidFill>
                  <a:srgbClr val="FFFFFF"/>
                </a:solidFill>
              </a:rPr>
              <a:t>Screen 20,000 people in 2 years</a:t>
            </a:r>
          </a:p>
        </p:txBody>
      </p:sp>
      <p:sp>
        <p:nvSpPr>
          <p:cNvPr id="2" name="Title 1">
            <a:extLst>
              <a:ext uri="{FF2B5EF4-FFF2-40B4-BE49-F238E27FC236}">
                <a16:creationId xmlns:a16="http://schemas.microsoft.com/office/drawing/2014/main" id="{89198567-FA00-DD48-8E87-B3F601037535}"/>
              </a:ext>
            </a:extLst>
          </p:cNvPr>
          <p:cNvSpPr>
            <a:spLocks noGrp="1"/>
          </p:cNvSpPr>
          <p:nvPr>
            <p:ph type="title"/>
          </p:nvPr>
        </p:nvSpPr>
        <p:spPr/>
        <p:txBody>
          <a:bodyPr/>
          <a:lstStyle/>
          <a:p>
            <a:r>
              <a:rPr lang="en-US" dirty="0"/>
              <a:t>FIGHTING DIABETES IN EUROPE</a:t>
            </a:r>
          </a:p>
        </p:txBody>
      </p:sp>
      <p:cxnSp>
        <p:nvCxnSpPr>
          <p:cNvPr id="5" name="Straight Connector 4">
            <a:extLst>
              <a:ext uri="{FF2B5EF4-FFF2-40B4-BE49-F238E27FC236}">
                <a16:creationId xmlns:a16="http://schemas.microsoft.com/office/drawing/2014/main" id="{13890FC1-3C31-7449-9003-393933742FE0}"/>
              </a:ext>
            </a:extLst>
          </p:cNvPr>
          <p:cNvCxnSpPr>
            <a:cxnSpLocks/>
          </p:cNvCxnSpPr>
          <p:nvPr/>
        </p:nvCxnSpPr>
        <p:spPr>
          <a:xfrm>
            <a:off x="1529556" y="1063680"/>
            <a:ext cx="1406149"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4185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554178" y="1530799"/>
            <a:ext cx="9812385" cy="4384931"/>
            <a:chOff x="715764" y="3059513"/>
            <a:chExt cx="3128768" cy="1398175"/>
          </a:xfrm>
        </p:grpSpPr>
        <p:sp>
          <p:nvSpPr>
            <p:cNvPr id="27" name="Rounded Rectangle 26">
              <a:extLst>
                <a:ext uri="{FF2B5EF4-FFF2-40B4-BE49-F238E27FC236}">
                  <a16:creationId xmlns:a16="http://schemas.microsoft.com/office/drawing/2014/main" id="{985D22CC-4861-8A43-BE8F-1E82C882BAC3}"/>
                </a:ext>
              </a:extLst>
            </p:cNvPr>
            <p:cNvSpPr/>
            <p:nvPr/>
          </p:nvSpPr>
          <p:spPr>
            <a:xfrm>
              <a:off x="920138" y="3271020"/>
              <a:ext cx="2924394" cy="1186668"/>
            </a:xfrm>
            <a:prstGeom prst="roundRect">
              <a:avLst/>
            </a:prstGeom>
            <a:noFill/>
            <a:ln w="3175">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50" name="Picture 49"/>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15764" y="3059513"/>
              <a:ext cx="440509" cy="452330"/>
            </a:xfrm>
            <a:prstGeom prst="rect">
              <a:avLst/>
            </a:prstGeom>
            <a:effectLst>
              <a:outerShdw blurRad="50800" dist="38100" dir="2700000" algn="tl" rotWithShape="0">
                <a:prstClr val="black">
                  <a:alpha val="40000"/>
                </a:prstClr>
              </a:outerShdw>
            </a:effectLst>
          </p:spPr>
        </p:pic>
      </p:grpSp>
      <p:sp>
        <p:nvSpPr>
          <p:cNvPr id="2" name="Title 1">
            <a:extLst>
              <a:ext uri="{FF2B5EF4-FFF2-40B4-BE49-F238E27FC236}">
                <a16:creationId xmlns:a16="http://schemas.microsoft.com/office/drawing/2014/main" id="{2DDBF53A-490D-044F-AA7A-B72AF88EF1E0}"/>
              </a:ext>
            </a:extLst>
          </p:cNvPr>
          <p:cNvSpPr>
            <a:spLocks noGrp="1"/>
          </p:cNvSpPr>
          <p:nvPr>
            <p:ph type="title"/>
          </p:nvPr>
        </p:nvSpPr>
        <p:spPr/>
        <p:txBody>
          <a:bodyPr/>
          <a:lstStyle/>
          <a:p>
            <a:r>
              <a:rPr lang="en-US" dirty="0"/>
              <a:t>GRANT TYPES</a:t>
            </a:r>
          </a:p>
        </p:txBody>
      </p:sp>
      <p:cxnSp>
        <p:nvCxnSpPr>
          <p:cNvPr id="49" name="Straight Connector 48">
            <a:extLst>
              <a:ext uri="{FF2B5EF4-FFF2-40B4-BE49-F238E27FC236}">
                <a16:creationId xmlns:a16="http://schemas.microsoft.com/office/drawing/2014/main" id="{E49D5809-BD83-AF41-B765-B911546417A2}"/>
              </a:ext>
            </a:extLst>
          </p:cNvPr>
          <p:cNvCxnSpPr>
            <a:cxnSpLocks/>
          </p:cNvCxnSpPr>
          <p:nvPr/>
        </p:nvCxnSpPr>
        <p:spPr>
          <a:xfrm>
            <a:off x="535643" y="944144"/>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0" name="Text Placeholder 4">
            <a:extLst>
              <a:ext uri="{FF2B5EF4-FFF2-40B4-BE49-F238E27FC236}">
                <a16:creationId xmlns:a16="http://schemas.microsoft.com/office/drawing/2014/main" id="{5D198F21-2D21-8848-BF73-311B18F70186}"/>
              </a:ext>
            </a:extLst>
          </p:cNvPr>
          <p:cNvSpPr txBox="1">
            <a:spLocks/>
          </p:cNvSpPr>
          <p:nvPr/>
        </p:nvSpPr>
        <p:spPr>
          <a:xfrm>
            <a:off x="1954231" y="2801894"/>
            <a:ext cx="8187247" cy="2506064"/>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spcAft>
                <a:spcPts val="0"/>
              </a:spcAft>
              <a:buFont typeface="Arial" panose="020B0604020202020204" pitchFamily="34" charset="0"/>
              <a:buNone/>
              <a:defRPr sz="2600" b="1" kern="1200">
                <a:solidFill>
                  <a:schemeClr val="bg1"/>
                </a:solidFill>
                <a:latin typeface="+mn-lt"/>
                <a:ea typeface="+mn-ea"/>
                <a:cs typeface="+mn-cs"/>
              </a:defRPr>
            </a:lvl1pPr>
            <a:lvl2pPr marL="0" indent="0" algn="ctr" defTabSz="914400" rtl="0" eaLnBrk="1" latinLnBrk="0" hangingPunct="1">
              <a:lnSpc>
                <a:spcPct val="90000"/>
              </a:lnSpc>
              <a:spcBef>
                <a:spcPts val="500"/>
              </a:spcBef>
              <a:spcAft>
                <a:spcPts val="1000"/>
              </a:spcAft>
              <a:buFont typeface="Arial" panose="020B0604020202020204" pitchFamily="34" charset="0"/>
              <a:buNone/>
              <a:defRPr sz="6600" b="1" kern="1200">
                <a:solidFill>
                  <a:schemeClr val="bg1"/>
                </a:solidFill>
                <a:latin typeface="+mn-lt"/>
                <a:ea typeface="+mn-ea"/>
                <a:cs typeface="+mn-cs"/>
              </a:defRPr>
            </a:lvl2pPr>
            <a:lvl3pPr marL="0" indent="0" algn="l" defTabSz="914400" rtl="0" eaLnBrk="1" latinLnBrk="0" hangingPunct="1">
              <a:lnSpc>
                <a:spcPct val="90000"/>
              </a:lnSpc>
              <a:spcBef>
                <a:spcPts val="500"/>
              </a:spcBef>
              <a:spcAft>
                <a:spcPts val="1200"/>
              </a:spcAft>
              <a:buSzPct val="115000"/>
              <a:buFont typeface="Arial" panose="020B0604020202020204" pitchFamily="34" charset="0"/>
              <a:buNone/>
              <a:tabLst/>
              <a:defRPr sz="2000" kern="1200">
                <a:solidFill>
                  <a:schemeClr val="bg1"/>
                </a:solidFill>
                <a:latin typeface="+mn-lt"/>
                <a:ea typeface="+mn-ea"/>
                <a:cs typeface="+mn-cs"/>
              </a:defRPr>
            </a:lvl3pPr>
            <a:lvl4pPr marL="342900" indent="-342900" algn="l" defTabSz="914400" rtl="0" eaLnBrk="1" latinLnBrk="0" hangingPunct="1">
              <a:lnSpc>
                <a:spcPct val="90000"/>
              </a:lnSpc>
              <a:spcBef>
                <a:spcPts val="500"/>
              </a:spcBef>
              <a:spcAft>
                <a:spcPts val="1200"/>
              </a:spcAft>
              <a:buFontTx/>
              <a:buBlip>
                <a:blip r:embed="rId5"/>
              </a:buBlip>
              <a:tabLst/>
              <a:defRPr sz="2000" kern="1200">
                <a:solidFill>
                  <a:schemeClr val="bg1"/>
                </a:solidFill>
                <a:latin typeface="+mn-lt"/>
                <a:ea typeface="+mn-ea"/>
                <a:cs typeface="+mn-cs"/>
              </a:defRPr>
            </a:lvl4pPr>
            <a:lvl5pPr marL="0" indent="0" algn="l" defTabSz="914400" rtl="0" eaLnBrk="1" latinLnBrk="0" hangingPunct="1">
              <a:lnSpc>
                <a:spcPct val="90000"/>
              </a:lnSpc>
              <a:spcBef>
                <a:spcPts val="500"/>
              </a:spcBef>
              <a:spcAft>
                <a:spcPts val="0"/>
              </a:spcAft>
              <a:buFont typeface="Arial" panose="020B0604020202020204" pitchFamily="34" charset="0"/>
              <a:buNone/>
              <a:tabLst/>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lnSpc>
                <a:spcPct val="100000"/>
              </a:lnSpc>
              <a:spcBef>
                <a:spcPts val="0"/>
              </a:spcBef>
              <a:spcAft>
                <a:spcPts val="3000"/>
              </a:spcAft>
              <a:defRPr/>
            </a:pPr>
            <a:r>
              <a:rPr lang="en-US" sz="2800" b="1" spc="300" dirty="0">
                <a:solidFill>
                  <a:srgbClr val="EBB700"/>
                </a:solidFill>
                <a:cs typeface="Arial" panose="020B0604020202020204" pitchFamily="34" charset="0"/>
              </a:rPr>
              <a:t>CHILDHOOD CANCER GRANTS</a:t>
            </a:r>
          </a:p>
          <a:p>
            <a:pPr marL="12700" lvl="1" algn="l">
              <a:lnSpc>
                <a:spcPct val="110000"/>
              </a:lnSpc>
              <a:spcAft>
                <a:spcPts val="0"/>
              </a:spcAft>
            </a:pPr>
            <a:r>
              <a:rPr lang="en-US" sz="2800" b="0" dirty="0">
                <a:solidFill>
                  <a:srgbClr val="FEFFFF"/>
                </a:solidFill>
                <a:latin typeface="Arial" panose="020B0604020202020204" pitchFamily="34" charset="0"/>
                <a:cs typeface="Arial" panose="020B0604020202020204" pitchFamily="34" charset="0"/>
              </a:rPr>
              <a:t>Help support and improve quality of life for children with cancer and for their families</a:t>
            </a:r>
          </a:p>
          <a:p>
            <a:pPr lvl="2">
              <a:lnSpc>
                <a:spcPct val="100000"/>
              </a:lnSpc>
              <a:spcBef>
                <a:spcPts val="0"/>
              </a:spcBef>
              <a:spcAft>
                <a:spcPts val="3000"/>
              </a:spcAft>
              <a:defRPr/>
            </a:pPr>
            <a:endParaRPr lang="en-US" b="1" spc="30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2936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4BF18A46-7AD9-1C47-8ADF-433C3F32B07E}"/>
              </a:ext>
            </a:extLst>
          </p:cNvPr>
          <p:cNvPicPr>
            <a:picLocks noGrp="1" noChangeAspect="1"/>
          </p:cNvPicPr>
          <p:nvPr>
            <p:ph type="pic" sz="quarter" idx="15"/>
          </p:nvPr>
        </p:nvPicPr>
        <p:blipFill>
          <a:blip r:embed="rId4" cstate="screen">
            <a:extLst>
              <a:ext uri="{28A0092B-C50C-407E-A947-70E740481C1C}">
                <a14:useLocalDpi xmlns:a14="http://schemas.microsoft.com/office/drawing/2010/main"/>
              </a:ext>
            </a:extLst>
          </a:blip>
          <a:srcRect/>
          <a:stretch/>
        </p:blipFill>
        <p:spPr>
          <a:xfrm>
            <a:off x="422766" y="346722"/>
            <a:ext cx="890503" cy="914400"/>
          </a:xfrm>
        </p:spPr>
      </p:pic>
      <p:sp>
        <p:nvSpPr>
          <p:cNvPr id="3" name="Text Placeholder 2">
            <a:extLst>
              <a:ext uri="{FF2B5EF4-FFF2-40B4-BE49-F238E27FC236}">
                <a16:creationId xmlns:a16="http://schemas.microsoft.com/office/drawing/2014/main" id="{5991AA7B-5E8B-D541-8F75-87174EAB6278}"/>
              </a:ext>
            </a:extLst>
          </p:cNvPr>
          <p:cNvSpPr>
            <a:spLocks noGrp="1"/>
          </p:cNvSpPr>
          <p:nvPr>
            <p:ph type="body" sz="quarter" idx="14"/>
          </p:nvPr>
        </p:nvSpPr>
        <p:spPr>
          <a:xfrm>
            <a:off x="410818" y="1527460"/>
            <a:ext cx="5684837" cy="4879975"/>
          </a:xfrm>
        </p:spPr>
        <p:txBody>
          <a:bodyPr>
            <a:normAutofit/>
          </a:bodyPr>
          <a:lstStyle/>
          <a:p>
            <a:pPr marL="0" lvl="0" indent="0" fontAlgn="base">
              <a:lnSpc>
                <a:spcPct val="100000"/>
              </a:lnSpc>
              <a:spcBef>
                <a:spcPts val="0"/>
              </a:spcBef>
              <a:spcAft>
                <a:spcPts val="600"/>
              </a:spcAft>
              <a:buNone/>
              <a:defRPr/>
            </a:pPr>
            <a:r>
              <a:rPr lang="en-US" sz="2400" b="1" kern="0" dirty="0">
                <a:solidFill>
                  <a:srgbClr val="FFFFFF"/>
                </a:solidFill>
                <a:ea typeface="ヒラギノ角ゴ Pro W3" charset="0"/>
              </a:rPr>
              <a:t>Upgrade child-parent rooms</a:t>
            </a:r>
          </a:p>
          <a:p>
            <a:pPr marL="0" indent="0" fontAlgn="base">
              <a:lnSpc>
                <a:spcPct val="100000"/>
              </a:lnSpc>
              <a:spcBef>
                <a:spcPts val="0"/>
              </a:spcBef>
              <a:spcAft>
                <a:spcPts val="4800"/>
              </a:spcAft>
              <a:buNone/>
            </a:pPr>
            <a:r>
              <a:rPr lang="en-US" sz="2000" kern="0" dirty="0">
                <a:ea typeface="ヒラギノ角ゴ Pro W3" charset="0"/>
              </a:rPr>
              <a:t>US$150,000 </a:t>
            </a:r>
            <a:r>
              <a:rPr lang="en-US" sz="2000" b="1" kern="0" dirty="0">
                <a:solidFill>
                  <a:srgbClr val="EBB700"/>
                </a:solidFill>
                <a:ea typeface="ヒラギノ角ゴ Pro W3" charset="0"/>
              </a:rPr>
              <a:t>// </a:t>
            </a:r>
            <a:r>
              <a:rPr lang="en-US" sz="2000" kern="0" dirty="0">
                <a:solidFill>
                  <a:srgbClr val="FFFFFF"/>
                </a:solidFill>
                <a:ea typeface="ヒラギノ角ゴ Pro W3" charset="0"/>
              </a:rPr>
              <a:t>Netherlands</a:t>
            </a:r>
            <a:endParaRPr lang="en-US" sz="2400" dirty="0">
              <a:solidFill>
                <a:srgbClr val="FFFFFF"/>
              </a:solidFill>
            </a:endParaRPr>
          </a:p>
          <a:p>
            <a:pPr marL="342900" lvl="2" indent="-342900" fontAlgn="base">
              <a:lnSpc>
                <a:spcPct val="100000"/>
              </a:lnSpc>
              <a:spcBef>
                <a:spcPts val="0"/>
              </a:spcBef>
              <a:spcAft>
                <a:spcPts val="2400"/>
              </a:spcAft>
              <a:defRPr/>
            </a:pPr>
            <a:r>
              <a:rPr lang="en-US" sz="2400" dirty="0">
                <a:solidFill>
                  <a:srgbClr val="FFFFFF"/>
                </a:solidFill>
              </a:rPr>
              <a:t>Princess Maxima Center</a:t>
            </a:r>
          </a:p>
          <a:p>
            <a:pPr marL="342900" lvl="2" indent="-342900" fontAlgn="base">
              <a:lnSpc>
                <a:spcPct val="100000"/>
              </a:lnSpc>
              <a:spcBef>
                <a:spcPts val="0"/>
              </a:spcBef>
              <a:spcAft>
                <a:spcPts val="2400"/>
              </a:spcAft>
              <a:defRPr/>
            </a:pPr>
            <a:r>
              <a:rPr lang="en-US" sz="2400" dirty="0">
                <a:solidFill>
                  <a:srgbClr val="FFFFFF"/>
                </a:solidFill>
              </a:rPr>
              <a:t>Enables parents to live in child’s room during hospital stays</a:t>
            </a:r>
          </a:p>
          <a:p>
            <a:pPr marL="342900" lvl="2" indent="-342900" fontAlgn="base">
              <a:lnSpc>
                <a:spcPct val="100000"/>
              </a:lnSpc>
              <a:spcBef>
                <a:spcPts val="0"/>
              </a:spcBef>
              <a:spcAft>
                <a:spcPts val="2400"/>
              </a:spcAft>
              <a:defRPr/>
            </a:pPr>
            <a:r>
              <a:rPr lang="en-US" sz="2400" dirty="0">
                <a:solidFill>
                  <a:srgbClr val="FFFFFF"/>
                </a:solidFill>
              </a:rPr>
              <a:t>Room construction, furniture, paint</a:t>
            </a:r>
          </a:p>
        </p:txBody>
      </p:sp>
      <p:sp>
        <p:nvSpPr>
          <p:cNvPr id="2" name="Title 1">
            <a:extLst>
              <a:ext uri="{FF2B5EF4-FFF2-40B4-BE49-F238E27FC236}">
                <a16:creationId xmlns:a16="http://schemas.microsoft.com/office/drawing/2014/main" id="{89198567-FA00-DD48-8E87-B3F601037535}"/>
              </a:ext>
            </a:extLst>
          </p:cNvPr>
          <p:cNvSpPr>
            <a:spLocks noGrp="1"/>
          </p:cNvSpPr>
          <p:nvPr>
            <p:ph type="title"/>
          </p:nvPr>
        </p:nvSpPr>
        <p:spPr/>
        <p:txBody>
          <a:bodyPr/>
          <a:lstStyle/>
          <a:p>
            <a:r>
              <a:rPr lang="en-US" dirty="0"/>
              <a:t>HOME AWAY FROM HOME</a:t>
            </a:r>
          </a:p>
        </p:txBody>
      </p:sp>
      <p:cxnSp>
        <p:nvCxnSpPr>
          <p:cNvPr id="10" name="Straight Connector 9"/>
          <p:cNvCxnSpPr>
            <a:cxnSpLocks/>
          </p:cNvCxnSpPr>
          <p:nvPr/>
        </p:nvCxnSpPr>
        <p:spPr>
          <a:xfrm>
            <a:off x="1529556" y="1063681"/>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9172492-BA8D-C847-ABD7-654F796DA22F}"/>
              </a:ext>
            </a:extLst>
          </p:cNvPr>
          <p:cNvCxnSpPr>
            <a:cxnSpLocks/>
          </p:cNvCxnSpPr>
          <p:nvPr/>
        </p:nvCxnSpPr>
        <p:spPr>
          <a:xfrm>
            <a:off x="1529556" y="1063680"/>
            <a:ext cx="1406149"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4550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554178" y="1615283"/>
            <a:ext cx="9812385" cy="4300449"/>
            <a:chOff x="715764" y="3086451"/>
            <a:chExt cx="3128768" cy="1371237"/>
          </a:xfrm>
        </p:grpSpPr>
        <p:sp>
          <p:nvSpPr>
            <p:cNvPr id="27" name="Rounded Rectangle 26">
              <a:extLst>
                <a:ext uri="{FF2B5EF4-FFF2-40B4-BE49-F238E27FC236}">
                  <a16:creationId xmlns:a16="http://schemas.microsoft.com/office/drawing/2014/main" id="{985D22CC-4861-8A43-BE8F-1E82C882BAC3}"/>
                </a:ext>
              </a:extLst>
            </p:cNvPr>
            <p:cNvSpPr/>
            <p:nvPr/>
          </p:nvSpPr>
          <p:spPr>
            <a:xfrm>
              <a:off x="920138" y="3271020"/>
              <a:ext cx="2924394" cy="1186668"/>
            </a:xfrm>
            <a:prstGeom prst="roundRect">
              <a:avLst/>
            </a:prstGeom>
            <a:noFill/>
            <a:ln w="3175">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50" name="Picture 49"/>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15764" y="3086451"/>
              <a:ext cx="440509" cy="398455"/>
            </a:xfrm>
            <a:prstGeom prst="rect">
              <a:avLst/>
            </a:prstGeom>
            <a:effectLst>
              <a:outerShdw blurRad="50800" dist="38100" dir="2700000" algn="tl" rotWithShape="0">
                <a:prstClr val="black">
                  <a:alpha val="40000"/>
                </a:prstClr>
              </a:outerShdw>
            </a:effectLst>
          </p:spPr>
        </p:pic>
      </p:grpSp>
      <p:sp>
        <p:nvSpPr>
          <p:cNvPr id="2" name="Title 1">
            <a:extLst>
              <a:ext uri="{FF2B5EF4-FFF2-40B4-BE49-F238E27FC236}">
                <a16:creationId xmlns:a16="http://schemas.microsoft.com/office/drawing/2014/main" id="{2DDBF53A-490D-044F-AA7A-B72AF88EF1E0}"/>
              </a:ext>
            </a:extLst>
          </p:cNvPr>
          <p:cNvSpPr>
            <a:spLocks noGrp="1"/>
          </p:cNvSpPr>
          <p:nvPr>
            <p:ph type="title"/>
          </p:nvPr>
        </p:nvSpPr>
        <p:spPr/>
        <p:txBody>
          <a:bodyPr/>
          <a:lstStyle/>
          <a:p>
            <a:r>
              <a:rPr lang="en-US" dirty="0"/>
              <a:t>GRANT TYPES</a:t>
            </a:r>
          </a:p>
        </p:txBody>
      </p:sp>
      <p:cxnSp>
        <p:nvCxnSpPr>
          <p:cNvPr id="49" name="Straight Connector 48">
            <a:extLst>
              <a:ext uri="{FF2B5EF4-FFF2-40B4-BE49-F238E27FC236}">
                <a16:creationId xmlns:a16="http://schemas.microsoft.com/office/drawing/2014/main" id="{E49D5809-BD83-AF41-B765-B911546417A2}"/>
              </a:ext>
            </a:extLst>
          </p:cNvPr>
          <p:cNvCxnSpPr>
            <a:cxnSpLocks/>
          </p:cNvCxnSpPr>
          <p:nvPr/>
        </p:nvCxnSpPr>
        <p:spPr>
          <a:xfrm>
            <a:off x="535643" y="944144"/>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0" name="Text Placeholder 4">
            <a:extLst>
              <a:ext uri="{FF2B5EF4-FFF2-40B4-BE49-F238E27FC236}">
                <a16:creationId xmlns:a16="http://schemas.microsoft.com/office/drawing/2014/main" id="{5D198F21-2D21-8848-BF73-311B18F70186}"/>
              </a:ext>
            </a:extLst>
          </p:cNvPr>
          <p:cNvSpPr txBox="1">
            <a:spLocks/>
          </p:cNvSpPr>
          <p:nvPr/>
        </p:nvSpPr>
        <p:spPr>
          <a:xfrm>
            <a:off x="1954231" y="2801894"/>
            <a:ext cx="8187247" cy="2506064"/>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spcAft>
                <a:spcPts val="0"/>
              </a:spcAft>
              <a:buFont typeface="Arial" panose="020B0604020202020204" pitchFamily="34" charset="0"/>
              <a:buNone/>
              <a:defRPr sz="2600" b="1" kern="1200">
                <a:solidFill>
                  <a:schemeClr val="bg1"/>
                </a:solidFill>
                <a:latin typeface="+mn-lt"/>
                <a:ea typeface="+mn-ea"/>
                <a:cs typeface="+mn-cs"/>
              </a:defRPr>
            </a:lvl1pPr>
            <a:lvl2pPr marL="0" indent="0" algn="ctr" defTabSz="914400" rtl="0" eaLnBrk="1" latinLnBrk="0" hangingPunct="1">
              <a:lnSpc>
                <a:spcPct val="90000"/>
              </a:lnSpc>
              <a:spcBef>
                <a:spcPts val="500"/>
              </a:spcBef>
              <a:spcAft>
                <a:spcPts val="1000"/>
              </a:spcAft>
              <a:buFont typeface="Arial" panose="020B0604020202020204" pitchFamily="34" charset="0"/>
              <a:buNone/>
              <a:defRPr sz="6600" b="1" kern="1200">
                <a:solidFill>
                  <a:schemeClr val="bg1"/>
                </a:solidFill>
                <a:latin typeface="+mn-lt"/>
                <a:ea typeface="+mn-ea"/>
                <a:cs typeface="+mn-cs"/>
              </a:defRPr>
            </a:lvl2pPr>
            <a:lvl3pPr marL="0" indent="0" algn="l" defTabSz="914400" rtl="0" eaLnBrk="1" latinLnBrk="0" hangingPunct="1">
              <a:lnSpc>
                <a:spcPct val="90000"/>
              </a:lnSpc>
              <a:spcBef>
                <a:spcPts val="500"/>
              </a:spcBef>
              <a:spcAft>
                <a:spcPts val="1200"/>
              </a:spcAft>
              <a:buSzPct val="115000"/>
              <a:buFont typeface="Arial" panose="020B0604020202020204" pitchFamily="34" charset="0"/>
              <a:buNone/>
              <a:tabLst/>
              <a:defRPr sz="2000" kern="1200">
                <a:solidFill>
                  <a:schemeClr val="bg1"/>
                </a:solidFill>
                <a:latin typeface="+mn-lt"/>
                <a:ea typeface="+mn-ea"/>
                <a:cs typeface="+mn-cs"/>
              </a:defRPr>
            </a:lvl3pPr>
            <a:lvl4pPr marL="342900" indent="-342900" algn="l" defTabSz="914400" rtl="0" eaLnBrk="1" latinLnBrk="0" hangingPunct="1">
              <a:lnSpc>
                <a:spcPct val="90000"/>
              </a:lnSpc>
              <a:spcBef>
                <a:spcPts val="500"/>
              </a:spcBef>
              <a:spcAft>
                <a:spcPts val="1200"/>
              </a:spcAft>
              <a:buFontTx/>
              <a:buBlip>
                <a:blip r:embed="rId5"/>
              </a:buBlip>
              <a:tabLst/>
              <a:defRPr sz="2000" kern="1200">
                <a:solidFill>
                  <a:schemeClr val="bg1"/>
                </a:solidFill>
                <a:latin typeface="+mn-lt"/>
                <a:ea typeface="+mn-ea"/>
                <a:cs typeface="+mn-cs"/>
              </a:defRPr>
            </a:lvl4pPr>
            <a:lvl5pPr marL="0" indent="0" algn="l" defTabSz="914400" rtl="0" eaLnBrk="1" latinLnBrk="0" hangingPunct="1">
              <a:lnSpc>
                <a:spcPct val="90000"/>
              </a:lnSpc>
              <a:spcBef>
                <a:spcPts val="500"/>
              </a:spcBef>
              <a:spcAft>
                <a:spcPts val="0"/>
              </a:spcAft>
              <a:buFont typeface="Arial" panose="020B0604020202020204" pitchFamily="34" charset="0"/>
              <a:buNone/>
              <a:tabLst/>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lnSpc>
                <a:spcPct val="100000"/>
              </a:lnSpc>
              <a:spcBef>
                <a:spcPts val="0"/>
              </a:spcBef>
              <a:spcAft>
                <a:spcPts val="3000"/>
              </a:spcAft>
              <a:defRPr/>
            </a:pPr>
            <a:r>
              <a:rPr lang="en-US" sz="2800" b="1" spc="300" dirty="0">
                <a:solidFill>
                  <a:srgbClr val="EBB700"/>
                </a:solidFill>
                <a:cs typeface="Arial" panose="020B0604020202020204" pitchFamily="34" charset="0"/>
              </a:rPr>
              <a:t>HUNGER GRANTS</a:t>
            </a:r>
          </a:p>
          <a:p>
            <a:pPr marL="12700" lvl="1" algn="l">
              <a:lnSpc>
                <a:spcPct val="110000"/>
              </a:lnSpc>
              <a:spcAft>
                <a:spcPts val="0"/>
              </a:spcAft>
            </a:pPr>
            <a:r>
              <a:rPr lang="en-US" sz="2800" b="0" dirty="0">
                <a:solidFill>
                  <a:srgbClr val="FEFFFF"/>
                </a:solidFill>
                <a:latin typeface="Arial" panose="020B0604020202020204" pitchFamily="34" charset="0"/>
                <a:cs typeface="Arial" panose="020B0604020202020204" pitchFamily="34" charset="0"/>
              </a:rPr>
              <a:t>Help support Lions’ service projects focused on alleviating hunger</a:t>
            </a:r>
          </a:p>
          <a:p>
            <a:pPr lvl="2">
              <a:lnSpc>
                <a:spcPct val="100000"/>
              </a:lnSpc>
              <a:spcBef>
                <a:spcPts val="0"/>
              </a:spcBef>
              <a:spcAft>
                <a:spcPts val="3000"/>
              </a:spcAft>
              <a:defRPr/>
            </a:pPr>
            <a:endParaRPr lang="en-US" b="1" spc="30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7179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598853" y="1615283"/>
            <a:ext cx="9767710" cy="4300449"/>
            <a:chOff x="730009" y="3086451"/>
            <a:chExt cx="3114523" cy="1371237"/>
          </a:xfrm>
        </p:grpSpPr>
        <p:sp>
          <p:nvSpPr>
            <p:cNvPr id="27" name="Rounded Rectangle 26">
              <a:extLst>
                <a:ext uri="{FF2B5EF4-FFF2-40B4-BE49-F238E27FC236}">
                  <a16:creationId xmlns:a16="http://schemas.microsoft.com/office/drawing/2014/main" id="{985D22CC-4861-8A43-BE8F-1E82C882BAC3}"/>
                </a:ext>
              </a:extLst>
            </p:cNvPr>
            <p:cNvSpPr/>
            <p:nvPr/>
          </p:nvSpPr>
          <p:spPr>
            <a:xfrm>
              <a:off x="920138" y="3271020"/>
              <a:ext cx="2924394" cy="1186668"/>
            </a:xfrm>
            <a:prstGeom prst="roundRect">
              <a:avLst/>
            </a:prstGeom>
            <a:noFill/>
            <a:ln w="3175">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50" name="Picture 49"/>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30009" y="3086451"/>
              <a:ext cx="412019" cy="398455"/>
            </a:xfrm>
            <a:prstGeom prst="rect">
              <a:avLst/>
            </a:prstGeom>
            <a:effectLst>
              <a:outerShdw blurRad="50800" dist="38100" dir="2700000" algn="tl" rotWithShape="0">
                <a:prstClr val="black">
                  <a:alpha val="40000"/>
                </a:prstClr>
              </a:outerShdw>
            </a:effectLst>
          </p:spPr>
        </p:pic>
      </p:grpSp>
      <p:sp>
        <p:nvSpPr>
          <p:cNvPr id="2" name="Title 1">
            <a:extLst>
              <a:ext uri="{FF2B5EF4-FFF2-40B4-BE49-F238E27FC236}">
                <a16:creationId xmlns:a16="http://schemas.microsoft.com/office/drawing/2014/main" id="{2DDBF53A-490D-044F-AA7A-B72AF88EF1E0}"/>
              </a:ext>
            </a:extLst>
          </p:cNvPr>
          <p:cNvSpPr>
            <a:spLocks noGrp="1"/>
          </p:cNvSpPr>
          <p:nvPr>
            <p:ph type="title"/>
          </p:nvPr>
        </p:nvSpPr>
        <p:spPr/>
        <p:txBody>
          <a:bodyPr/>
          <a:lstStyle/>
          <a:p>
            <a:r>
              <a:rPr lang="en-US" dirty="0"/>
              <a:t>GRANT TYPES</a:t>
            </a:r>
          </a:p>
        </p:txBody>
      </p:sp>
      <p:cxnSp>
        <p:nvCxnSpPr>
          <p:cNvPr id="49" name="Straight Connector 48">
            <a:extLst>
              <a:ext uri="{FF2B5EF4-FFF2-40B4-BE49-F238E27FC236}">
                <a16:creationId xmlns:a16="http://schemas.microsoft.com/office/drawing/2014/main" id="{E49D5809-BD83-AF41-B765-B911546417A2}"/>
              </a:ext>
            </a:extLst>
          </p:cNvPr>
          <p:cNvCxnSpPr>
            <a:cxnSpLocks/>
          </p:cNvCxnSpPr>
          <p:nvPr/>
        </p:nvCxnSpPr>
        <p:spPr>
          <a:xfrm>
            <a:off x="535643" y="944144"/>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0" name="Text Placeholder 4">
            <a:extLst>
              <a:ext uri="{FF2B5EF4-FFF2-40B4-BE49-F238E27FC236}">
                <a16:creationId xmlns:a16="http://schemas.microsoft.com/office/drawing/2014/main" id="{5D198F21-2D21-8848-BF73-311B18F70186}"/>
              </a:ext>
            </a:extLst>
          </p:cNvPr>
          <p:cNvSpPr txBox="1">
            <a:spLocks/>
          </p:cNvSpPr>
          <p:nvPr/>
        </p:nvSpPr>
        <p:spPr>
          <a:xfrm>
            <a:off x="1954231" y="2801894"/>
            <a:ext cx="8187247" cy="2506064"/>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spcAft>
                <a:spcPts val="0"/>
              </a:spcAft>
              <a:buFont typeface="Arial" panose="020B0604020202020204" pitchFamily="34" charset="0"/>
              <a:buNone/>
              <a:defRPr sz="2600" b="1" kern="1200">
                <a:solidFill>
                  <a:schemeClr val="bg1"/>
                </a:solidFill>
                <a:latin typeface="+mn-lt"/>
                <a:ea typeface="+mn-ea"/>
                <a:cs typeface="+mn-cs"/>
              </a:defRPr>
            </a:lvl1pPr>
            <a:lvl2pPr marL="0" indent="0" algn="ctr" defTabSz="914400" rtl="0" eaLnBrk="1" latinLnBrk="0" hangingPunct="1">
              <a:lnSpc>
                <a:spcPct val="90000"/>
              </a:lnSpc>
              <a:spcBef>
                <a:spcPts val="500"/>
              </a:spcBef>
              <a:spcAft>
                <a:spcPts val="1000"/>
              </a:spcAft>
              <a:buFont typeface="Arial" panose="020B0604020202020204" pitchFamily="34" charset="0"/>
              <a:buNone/>
              <a:defRPr sz="6600" b="1" kern="1200">
                <a:solidFill>
                  <a:schemeClr val="bg1"/>
                </a:solidFill>
                <a:latin typeface="+mn-lt"/>
                <a:ea typeface="+mn-ea"/>
                <a:cs typeface="+mn-cs"/>
              </a:defRPr>
            </a:lvl2pPr>
            <a:lvl3pPr marL="0" indent="0" algn="l" defTabSz="914400" rtl="0" eaLnBrk="1" latinLnBrk="0" hangingPunct="1">
              <a:lnSpc>
                <a:spcPct val="90000"/>
              </a:lnSpc>
              <a:spcBef>
                <a:spcPts val="500"/>
              </a:spcBef>
              <a:spcAft>
                <a:spcPts val="1200"/>
              </a:spcAft>
              <a:buSzPct val="115000"/>
              <a:buFont typeface="Arial" panose="020B0604020202020204" pitchFamily="34" charset="0"/>
              <a:buNone/>
              <a:tabLst/>
              <a:defRPr sz="2000" kern="1200">
                <a:solidFill>
                  <a:schemeClr val="bg1"/>
                </a:solidFill>
                <a:latin typeface="+mn-lt"/>
                <a:ea typeface="+mn-ea"/>
                <a:cs typeface="+mn-cs"/>
              </a:defRPr>
            </a:lvl3pPr>
            <a:lvl4pPr marL="342900" indent="-342900" algn="l" defTabSz="914400" rtl="0" eaLnBrk="1" latinLnBrk="0" hangingPunct="1">
              <a:lnSpc>
                <a:spcPct val="90000"/>
              </a:lnSpc>
              <a:spcBef>
                <a:spcPts val="500"/>
              </a:spcBef>
              <a:spcAft>
                <a:spcPts val="1200"/>
              </a:spcAft>
              <a:buFontTx/>
              <a:buBlip>
                <a:blip r:embed="rId5"/>
              </a:buBlip>
              <a:tabLst/>
              <a:defRPr sz="2000" kern="1200">
                <a:solidFill>
                  <a:schemeClr val="bg1"/>
                </a:solidFill>
                <a:latin typeface="+mn-lt"/>
                <a:ea typeface="+mn-ea"/>
                <a:cs typeface="+mn-cs"/>
              </a:defRPr>
            </a:lvl4pPr>
            <a:lvl5pPr marL="0" indent="0" algn="l" defTabSz="914400" rtl="0" eaLnBrk="1" latinLnBrk="0" hangingPunct="1">
              <a:lnSpc>
                <a:spcPct val="90000"/>
              </a:lnSpc>
              <a:spcBef>
                <a:spcPts val="500"/>
              </a:spcBef>
              <a:spcAft>
                <a:spcPts val="0"/>
              </a:spcAft>
              <a:buFont typeface="Arial" panose="020B0604020202020204" pitchFamily="34" charset="0"/>
              <a:buNone/>
              <a:tabLst/>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lnSpc>
                <a:spcPct val="100000"/>
              </a:lnSpc>
              <a:spcBef>
                <a:spcPts val="0"/>
              </a:spcBef>
              <a:spcAft>
                <a:spcPts val="3000"/>
              </a:spcAft>
              <a:defRPr/>
            </a:pPr>
            <a:r>
              <a:rPr lang="en-US" sz="2800" b="1" spc="300" dirty="0">
                <a:solidFill>
                  <a:srgbClr val="EBB700"/>
                </a:solidFill>
                <a:cs typeface="Arial" panose="020B0604020202020204" pitchFamily="34" charset="0"/>
              </a:rPr>
              <a:t>LEO SERVICE GRANTS</a:t>
            </a:r>
          </a:p>
          <a:p>
            <a:pPr marL="12700" lvl="1" algn="l">
              <a:lnSpc>
                <a:spcPct val="110000"/>
              </a:lnSpc>
              <a:spcAft>
                <a:spcPts val="0"/>
              </a:spcAft>
            </a:pPr>
            <a:r>
              <a:rPr lang="en-US" sz="2800" b="0" dirty="0">
                <a:solidFill>
                  <a:srgbClr val="FEFFFF"/>
                </a:solidFill>
                <a:latin typeface="Arial" panose="020B0604020202020204" pitchFamily="34" charset="0"/>
                <a:cs typeface="Arial" panose="020B0604020202020204" pitchFamily="34" charset="0"/>
              </a:rPr>
              <a:t>Help support Leos in assessing, planning, implementing their service projects</a:t>
            </a:r>
          </a:p>
          <a:p>
            <a:pPr lvl="2">
              <a:lnSpc>
                <a:spcPct val="100000"/>
              </a:lnSpc>
              <a:spcBef>
                <a:spcPts val="0"/>
              </a:spcBef>
              <a:spcAft>
                <a:spcPts val="3000"/>
              </a:spcAft>
              <a:defRPr/>
            </a:pPr>
            <a:endParaRPr lang="en-US" b="1" spc="30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2551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638404F-809C-BD4C-AAC4-24BF01D9405D}"/>
              </a:ext>
            </a:extLst>
          </p:cNvPr>
          <p:cNvSpPr/>
          <p:nvPr/>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pic>
        <p:nvPicPr>
          <p:cNvPr id="11" name="Picture 10" descr="A picture containing food, drawing&#10;&#10;Description automatically generated">
            <a:extLst>
              <a:ext uri="{FF2B5EF4-FFF2-40B4-BE49-F238E27FC236}">
                <a16:creationId xmlns:a16="http://schemas.microsoft.com/office/drawing/2014/main" id="{CAE7BEDA-7518-274B-9BE1-7F681CC3508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2" name="Group 11">
            <a:extLst>
              <a:ext uri="{FF2B5EF4-FFF2-40B4-BE49-F238E27FC236}">
                <a16:creationId xmlns:a16="http://schemas.microsoft.com/office/drawing/2014/main" id="{E3F40CA4-D461-DC4D-810C-2EC5847FB49E}"/>
              </a:ext>
            </a:extLst>
          </p:cNvPr>
          <p:cNvGrpSpPr/>
          <p:nvPr/>
        </p:nvGrpSpPr>
        <p:grpSpPr>
          <a:xfrm>
            <a:off x="11273010" y="6416040"/>
            <a:ext cx="125096" cy="365760"/>
            <a:chOff x="9970956" y="6416040"/>
            <a:chExt cx="125096" cy="365760"/>
          </a:xfrm>
        </p:grpSpPr>
        <p:cxnSp>
          <p:nvCxnSpPr>
            <p:cNvPr id="13" name="Straight Connector 12">
              <a:extLst>
                <a:ext uri="{FF2B5EF4-FFF2-40B4-BE49-F238E27FC236}">
                  <a16:creationId xmlns:a16="http://schemas.microsoft.com/office/drawing/2014/main" id="{F6E23198-E148-9E46-B20F-F3588AD51213}"/>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7EC6E6F-0D52-FE4C-A62C-7D3EF49D43AE}"/>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5" name="Slide Number Placeholder 19">
            <a:extLst>
              <a:ext uri="{FF2B5EF4-FFF2-40B4-BE49-F238E27FC236}">
                <a16:creationId xmlns:a16="http://schemas.microsoft.com/office/drawing/2014/main" id="{D533549B-CAB7-634E-843A-AE0A59D71EB8}"/>
              </a:ext>
            </a:extLst>
          </p:cNvPr>
          <p:cNvSpPr txBox="1">
            <a:spLocks/>
          </p:cNvSpPr>
          <p:nvPr/>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69D2149-6FA0-4B4E-8818-1AEC2B97CF46}" type="slidenum">
              <a:rPr kumimoji="0" lang="en-US" sz="1400" b="0" i="0" u="none" strike="noStrike" kern="1200" cap="none" spc="0" normalizeH="0" baseline="0" noProof="0" smtClean="0">
                <a:ln>
                  <a:noFill/>
                </a:ln>
                <a:solidFill>
                  <a:srgbClr val="FE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1400" b="0" i="0" u="none" strike="noStrike" kern="1200" cap="none" spc="0" normalizeH="0" baseline="0" noProof="0" dirty="0">
              <a:ln>
                <a:noFill/>
              </a:ln>
              <a:solidFill>
                <a:srgbClr val="FEFFFF"/>
              </a:solidFill>
              <a:effectLst/>
              <a:uLnTx/>
              <a:uFillTx/>
              <a:latin typeface="Arial" panose="020B0604020202020204"/>
              <a:ea typeface="+mn-ea"/>
              <a:cs typeface="+mn-cs"/>
            </a:endParaRPr>
          </a:p>
        </p:txBody>
      </p:sp>
      <p:sp>
        <p:nvSpPr>
          <p:cNvPr id="7" name="Title 6">
            <a:extLst>
              <a:ext uri="{FF2B5EF4-FFF2-40B4-BE49-F238E27FC236}">
                <a16:creationId xmlns:a16="http://schemas.microsoft.com/office/drawing/2014/main" id="{385F9C58-A957-6A49-9AB3-378DED843E9A}"/>
              </a:ext>
            </a:extLst>
          </p:cNvPr>
          <p:cNvSpPr>
            <a:spLocks noGrp="1"/>
          </p:cNvSpPr>
          <p:nvPr>
            <p:ph type="title"/>
          </p:nvPr>
        </p:nvSpPr>
        <p:spPr>
          <a:xfrm>
            <a:off x="516252" y="392020"/>
            <a:ext cx="9438156" cy="824482"/>
          </a:xfrm>
        </p:spPr>
        <p:txBody>
          <a:bodyPr>
            <a:noAutofit/>
          </a:bodyPr>
          <a:lstStyle/>
          <a:p>
            <a:r>
              <a:rPr lang="en-US" b="1" dirty="0">
                <a:latin typeface="Arial"/>
                <a:cs typeface="Arial"/>
              </a:rPr>
              <a:t>SPREADING SMILES 2.0</a:t>
            </a:r>
            <a:br>
              <a:rPr lang="en-US" b="1" dirty="0">
                <a:latin typeface="Arial"/>
                <a:cs typeface="Arial"/>
              </a:rPr>
            </a:br>
            <a:r>
              <a:rPr lang="en-US" sz="2000" dirty="0">
                <a:latin typeface="Arial"/>
                <a:cs typeface="Arial"/>
              </a:rPr>
              <a:t>A Day When No Child Sleeps Hungry</a:t>
            </a:r>
            <a:br>
              <a:rPr lang="en-US" b="1" dirty="0">
                <a:latin typeface="Arial"/>
                <a:cs typeface="Arial"/>
              </a:rPr>
            </a:br>
            <a:r>
              <a:rPr lang="en-US" sz="2000" dirty="0">
                <a:latin typeface="Arial"/>
                <a:cs typeface="Arial"/>
              </a:rPr>
              <a:t>US$2,500 </a:t>
            </a:r>
            <a:r>
              <a:rPr lang="en-US" sz="2000" b="1" dirty="0">
                <a:solidFill>
                  <a:schemeClr val="accent3"/>
                </a:solidFill>
                <a:latin typeface="Arial"/>
                <a:cs typeface="Arial"/>
              </a:rPr>
              <a:t>// </a:t>
            </a:r>
            <a:r>
              <a:rPr lang="en-US" sz="2000" dirty="0">
                <a:latin typeface="Arial"/>
                <a:cs typeface="Arial"/>
              </a:rPr>
              <a:t>India</a:t>
            </a:r>
          </a:p>
        </p:txBody>
      </p:sp>
      <p:sp>
        <p:nvSpPr>
          <p:cNvPr id="8" name="Text Placeholder 7">
            <a:extLst>
              <a:ext uri="{FF2B5EF4-FFF2-40B4-BE49-F238E27FC236}">
                <a16:creationId xmlns:a16="http://schemas.microsoft.com/office/drawing/2014/main" id="{8F99A73B-4785-8F4A-BC08-2D18BA4A7BE4}"/>
              </a:ext>
            </a:extLst>
          </p:cNvPr>
          <p:cNvSpPr>
            <a:spLocks noGrp="1"/>
          </p:cNvSpPr>
          <p:nvPr>
            <p:ph type="body" sz="quarter" idx="13"/>
          </p:nvPr>
        </p:nvSpPr>
        <p:spPr>
          <a:xfrm>
            <a:off x="618903" y="1778704"/>
            <a:ext cx="5786633" cy="4686362"/>
          </a:xfrm>
        </p:spPr>
        <p:txBody>
          <a:bodyPr vert="horz" lIns="91440" tIns="45720" rIns="91440" bIns="45720" rtlCol="0" anchor="t">
            <a:normAutofit/>
          </a:bodyPr>
          <a:lstStyle/>
          <a:p>
            <a:pPr>
              <a:lnSpc>
                <a:spcPct val="100000"/>
              </a:lnSpc>
              <a:spcBef>
                <a:spcPts val="0"/>
              </a:spcBef>
              <a:spcAft>
                <a:spcPts val="800"/>
              </a:spcAft>
            </a:pPr>
            <a:r>
              <a:rPr lang="en-US">
                <a:latin typeface="Arial"/>
                <a:cs typeface="Arial"/>
              </a:rPr>
              <a:t>Food insecurity is a main reason for society’s underdevelopment</a:t>
            </a:r>
            <a:endParaRPr lang="en-US"/>
          </a:p>
          <a:p>
            <a:pPr>
              <a:lnSpc>
                <a:spcPct val="100000"/>
              </a:lnSpc>
              <a:spcBef>
                <a:spcPts val="0"/>
              </a:spcBef>
              <a:spcAft>
                <a:spcPts val="800"/>
              </a:spcAft>
            </a:pPr>
            <a:r>
              <a:rPr lang="en-US">
                <a:latin typeface="Arial"/>
                <a:cs typeface="Arial"/>
              </a:rPr>
              <a:t>Leos planned food distribution event; VP Dr. Patti Hill chief guest</a:t>
            </a:r>
            <a:endParaRPr lang="en-US"/>
          </a:p>
          <a:p>
            <a:pPr lvl="1">
              <a:lnSpc>
                <a:spcPct val="100000"/>
              </a:lnSpc>
              <a:spcBef>
                <a:spcPts val="0"/>
              </a:spcBef>
              <a:spcAft>
                <a:spcPts val="800"/>
              </a:spcAft>
            </a:pPr>
            <a:r>
              <a:rPr lang="en-US">
                <a:latin typeface="Arial"/>
                <a:cs typeface="Arial"/>
              </a:rPr>
              <a:t>500+ volunteers</a:t>
            </a:r>
            <a:endParaRPr lang="en-US" dirty="0">
              <a:latin typeface="Arial"/>
              <a:cs typeface="Arial"/>
            </a:endParaRPr>
          </a:p>
          <a:p>
            <a:pPr lvl="2">
              <a:lnSpc>
                <a:spcPct val="100000"/>
              </a:lnSpc>
              <a:spcBef>
                <a:spcPts val="0"/>
              </a:spcBef>
              <a:spcAft>
                <a:spcPts val="800"/>
              </a:spcAft>
            </a:pPr>
            <a:r>
              <a:rPr lang="en-US" sz="1800">
                <a:latin typeface="Arial"/>
                <a:cs typeface="Arial"/>
              </a:rPr>
              <a:t>400+ Leos, 50 Lions, and 40 additional </a:t>
            </a:r>
            <a:r>
              <a:rPr lang="en-US" sz="1800" dirty="0">
                <a:latin typeface="Arial"/>
                <a:cs typeface="Arial"/>
              </a:rPr>
              <a:t>volunteers cooked and packaged food</a:t>
            </a:r>
            <a:endParaRPr lang="en-US" sz="1800"/>
          </a:p>
          <a:p>
            <a:pPr lvl="1">
              <a:lnSpc>
                <a:spcPct val="100000"/>
              </a:lnSpc>
              <a:spcBef>
                <a:spcPts val="0"/>
              </a:spcBef>
              <a:spcAft>
                <a:spcPts val="800"/>
              </a:spcAft>
            </a:pPr>
            <a:r>
              <a:rPr lang="en-US" dirty="0">
                <a:latin typeface="Arial"/>
                <a:cs typeface="Arial"/>
              </a:rPr>
              <a:t>2,600+ children were given food boxes in 9 areas of Kolkata and Howrah</a:t>
            </a:r>
            <a:endParaRPr lang="en-US" dirty="0"/>
          </a:p>
          <a:p>
            <a:pPr>
              <a:lnSpc>
                <a:spcPct val="100000"/>
              </a:lnSpc>
              <a:spcBef>
                <a:spcPts val="0"/>
              </a:spcBef>
            </a:pPr>
            <a:endParaRPr lang="en-US" sz="2400" dirty="0"/>
          </a:p>
        </p:txBody>
      </p:sp>
      <p:cxnSp>
        <p:nvCxnSpPr>
          <p:cNvPr id="17" name="Straight Connector 16">
            <a:extLst>
              <a:ext uri="{FF2B5EF4-FFF2-40B4-BE49-F238E27FC236}">
                <a16:creationId xmlns:a16="http://schemas.microsoft.com/office/drawing/2014/main" id="{EEAC38B4-6594-8046-A320-5AA4B7B833CB}"/>
              </a:ext>
            </a:extLst>
          </p:cNvPr>
          <p:cNvCxnSpPr/>
          <p:nvPr/>
        </p:nvCxnSpPr>
        <p:spPr>
          <a:xfrm>
            <a:off x="618903" y="1419984"/>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5577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A2755F2-0D7E-2F43-BECC-6E250180995B}"/>
              </a:ext>
            </a:extLst>
          </p:cNvPr>
          <p:cNvSpPr>
            <a:spLocks noGrp="1"/>
          </p:cNvSpPr>
          <p:nvPr>
            <p:ph sz="quarter" idx="14"/>
          </p:nvPr>
        </p:nvSpPr>
        <p:spPr>
          <a:xfrm>
            <a:off x="535643" y="1262470"/>
            <a:ext cx="11574841" cy="4845048"/>
          </a:xfrm>
        </p:spPr>
        <p:txBody>
          <a:bodyPr>
            <a:normAutofit/>
          </a:bodyPr>
          <a:lstStyle/>
          <a:p>
            <a:pPr marL="0" lvl="0" indent="0">
              <a:lnSpc>
                <a:spcPct val="110000"/>
              </a:lnSpc>
              <a:buNone/>
              <a:defRPr/>
            </a:pPr>
            <a:r>
              <a:rPr lang="en-US" sz="1800" i="1" dirty="0">
                <a:solidFill>
                  <a:srgbClr val="FEFFFF"/>
                </a:solidFill>
              </a:rPr>
              <a:t>Awards vary; based on contributions to LCIF</a:t>
            </a:r>
          </a:p>
          <a:p>
            <a:pPr marL="0" lvl="0" indent="0">
              <a:lnSpc>
                <a:spcPct val="110000"/>
              </a:lnSpc>
              <a:buNone/>
              <a:defRPr/>
            </a:pPr>
            <a:r>
              <a:rPr lang="en-US" sz="2400" dirty="0">
                <a:solidFill>
                  <a:srgbClr val="FEFFFF"/>
                </a:solidFill>
              </a:rPr>
              <a:t>Help support variety of local humanitarian activities</a:t>
            </a:r>
          </a:p>
          <a:p>
            <a:pPr marL="0" lvl="0" indent="0">
              <a:lnSpc>
                <a:spcPct val="110000"/>
              </a:lnSpc>
              <a:buNone/>
              <a:defRPr/>
            </a:pPr>
            <a:endParaRPr lang="en-US" sz="2400" dirty="0"/>
          </a:p>
          <a:p>
            <a:pPr>
              <a:lnSpc>
                <a:spcPct val="100000"/>
              </a:lnSpc>
              <a:spcAft>
                <a:spcPts val="1800"/>
              </a:spcAft>
            </a:pPr>
            <a:r>
              <a:rPr lang="en-US" sz="2400" dirty="0"/>
              <a:t>Fund broad array of service projects</a:t>
            </a:r>
          </a:p>
          <a:p>
            <a:pPr>
              <a:lnSpc>
                <a:spcPct val="100000"/>
              </a:lnSpc>
              <a:spcAft>
                <a:spcPts val="1800"/>
              </a:spcAft>
            </a:pPr>
            <a:r>
              <a:rPr lang="en-US" sz="2400" dirty="0"/>
              <a:t>Districts and clubs donating at least </a:t>
            </a:r>
            <a:r>
              <a:rPr lang="en-US" sz="2400" b="1" dirty="0"/>
              <a:t>US$10,000 </a:t>
            </a:r>
            <a:r>
              <a:rPr lang="en-US" sz="2400" dirty="0"/>
              <a:t>and </a:t>
            </a:r>
            <a:r>
              <a:rPr lang="en-US" sz="2400" b="1" dirty="0"/>
              <a:t>US$5,000</a:t>
            </a:r>
            <a:r>
              <a:rPr lang="en-US" sz="2400" dirty="0"/>
              <a:t>, respectively, to LCIF during Lion year may apply for grant up to </a:t>
            </a:r>
            <a:r>
              <a:rPr lang="en-US" sz="2400" b="1" dirty="0">
                <a:solidFill>
                  <a:schemeClr val="accent2"/>
                </a:solidFill>
              </a:rPr>
              <a:t>15% of donated amount</a:t>
            </a:r>
          </a:p>
          <a:p>
            <a:pPr>
              <a:lnSpc>
                <a:spcPct val="100000"/>
              </a:lnSpc>
              <a:spcAft>
                <a:spcPts val="1800"/>
              </a:spcAft>
            </a:pPr>
            <a:r>
              <a:rPr lang="en-US" sz="2400" dirty="0"/>
              <a:t>May also be applied to matching fund requirements for other LCIF grant programs</a:t>
            </a:r>
          </a:p>
          <a:p>
            <a:pPr marL="0" indent="0">
              <a:lnSpc>
                <a:spcPct val="100000"/>
              </a:lnSpc>
              <a:spcAft>
                <a:spcPts val="1800"/>
              </a:spcAft>
              <a:buNone/>
            </a:pPr>
            <a:endParaRPr lang="en-US" sz="2400" dirty="0"/>
          </a:p>
        </p:txBody>
      </p:sp>
      <p:sp>
        <p:nvSpPr>
          <p:cNvPr id="5" name="Title 4">
            <a:extLst>
              <a:ext uri="{FF2B5EF4-FFF2-40B4-BE49-F238E27FC236}">
                <a16:creationId xmlns:a16="http://schemas.microsoft.com/office/drawing/2014/main" id="{4997D701-7963-C84D-875D-4FFA1613CDAA}"/>
              </a:ext>
            </a:extLst>
          </p:cNvPr>
          <p:cNvSpPr>
            <a:spLocks noGrp="1"/>
          </p:cNvSpPr>
          <p:nvPr>
            <p:ph type="title"/>
          </p:nvPr>
        </p:nvSpPr>
        <p:spPr>
          <a:xfrm>
            <a:off x="410819" y="365126"/>
            <a:ext cx="11049836" cy="665022"/>
          </a:xfrm>
        </p:spPr>
        <p:txBody>
          <a:bodyPr>
            <a:normAutofit/>
          </a:bodyPr>
          <a:lstStyle/>
          <a:p>
            <a:r>
              <a:rPr lang="en-US" sz="3600" dirty="0"/>
              <a:t>DISTRICT &amp; CLUB COMMUNITY IMPACT GRANTS</a:t>
            </a:r>
          </a:p>
        </p:txBody>
      </p:sp>
      <p:pic>
        <p:nvPicPr>
          <p:cNvPr id="9" name="Picture 8" descr="A close up of a sign&#10;&#10;Description automatically generated">
            <a:extLst>
              <a:ext uri="{FF2B5EF4-FFF2-40B4-BE49-F238E27FC236}">
                <a16:creationId xmlns:a16="http://schemas.microsoft.com/office/drawing/2014/main" id="{92B1B5A9-C180-8143-86BD-520F6AB37CB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1002" y="5846383"/>
            <a:ext cx="887861" cy="841248"/>
          </a:xfrm>
          <a:prstGeom prst="rect">
            <a:avLst/>
          </a:prstGeom>
        </p:spPr>
      </p:pic>
      <p:cxnSp>
        <p:nvCxnSpPr>
          <p:cNvPr id="15" name="Straight Connector 14">
            <a:extLst>
              <a:ext uri="{FF2B5EF4-FFF2-40B4-BE49-F238E27FC236}">
                <a16:creationId xmlns:a16="http://schemas.microsoft.com/office/drawing/2014/main" id="{D189686F-26CC-204B-B529-17C320D31474}"/>
              </a:ext>
            </a:extLst>
          </p:cNvPr>
          <p:cNvCxnSpPr>
            <a:cxnSpLocks/>
          </p:cNvCxnSpPr>
          <p:nvPr/>
        </p:nvCxnSpPr>
        <p:spPr>
          <a:xfrm>
            <a:off x="535643" y="944144"/>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2520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5B983800-D1AD-3D4F-850E-4AB18A844EA6}"/>
              </a:ext>
            </a:extLst>
          </p:cNvPr>
          <p:cNvSpPr txBox="1"/>
          <p:nvPr/>
        </p:nvSpPr>
        <p:spPr>
          <a:xfrm>
            <a:off x="640774" y="452982"/>
            <a:ext cx="1030049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3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CONTACT LCIF</a:t>
            </a:r>
          </a:p>
        </p:txBody>
      </p:sp>
      <p:cxnSp>
        <p:nvCxnSpPr>
          <p:cNvPr id="47" name="Straight Connector 46">
            <a:extLst>
              <a:ext uri="{FF2B5EF4-FFF2-40B4-BE49-F238E27FC236}">
                <a16:creationId xmlns:a16="http://schemas.microsoft.com/office/drawing/2014/main" id="{E526021F-9184-CA4E-89B7-0E435C0DB8F0}"/>
              </a:ext>
            </a:extLst>
          </p:cNvPr>
          <p:cNvCxnSpPr/>
          <p:nvPr/>
        </p:nvCxnSpPr>
        <p:spPr>
          <a:xfrm>
            <a:off x="751242" y="1138613"/>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BEA3ABA2-9183-664C-89C5-5DC74670F212}"/>
              </a:ext>
            </a:extLst>
          </p:cNvPr>
          <p:cNvSpPr/>
          <p:nvPr/>
        </p:nvSpPr>
        <p:spPr>
          <a:xfrm>
            <a:off x="751242" y="1692463"/>
            <a:ext cx="11515561" cy="3170099"/>
          </a:xfrm>
          <a:prstGeom prst="rect">
            <a:avLst/>
          </a:prstGeom>
        </p:spPr>
        <p:txBody>
          <a:bodyPr wrap="square">
            <a:spAutoFit/>
          </a:bodyPr>
          <a:lstStyle/>
          <a:p>
            <a:pPr lvl="0">
              <a:defRPr/>
            </a:pPr>
            <a:r>
              <a:rPr lang="en-US" sz="4800" b="1" dirty="0" err="1">
                <a:solidFill>
                  <a:schemeClr val="bg1"/>
                </a:solidFill>
                <a:latin typeface="Arial" panose="020B0604020202020204" pitchFamily="34" charset="0"/>
                <a:cs typeface="Arial" panose="020B0604020202020204" pitchFamily="34" charset="0"/>
              </a:rPr>
              <a:t>lionsclubs.org</a:t>
            </a:r>
            <a:r>
              <a:rPr lang="en-US" sz="4800" b="1" dirty="0">
                <a:solidFill>
                  <a:schemeClr val="bg1"/>
                </a:solidFill>
                <a:latin typeface="Arial" panose="020B0604020202020204" pitchFamily="34" charset="0"/>
                <a:cs typeface="Arial" panose="020B0604020202020204" pitchFamily="34" charset="0"/>
              </a:rPr>
              <a:t>/</a:t>
            </a:r>
            <a:r>
              <a:rPr lang="en-US" sz="4800" b="1" dirty="0" err="1">
                <a:solidFill>
                  <a:schemeClr val="bg1"/>
                </a:solidFill>
                <a:latin typeface="Arial" panose="020B0604020202020204" pitchFamily="34" charset="0"/>
                <a:cs typeface="Arial" panose="020B0604020202020204" pitchFamily="34" charset="0"/>
              </a:rPr>
              <a:t>grantstoolkit</a:t>
            </a:r>
            <a:endParaRPr lang="en-US" sz="4000" dirty="0">
              <a:solidFill>
                <a:schemeClr val="bg1"/>
              </a:solidFill>
              <a:latin typeface="Arial" panose="020B0604020202020204" pitchFamily="34" charset="0"/>
              <a:cs typeface="Arial" panose="020B0604020202020204" pitchFamily="34" charset="0"/>
            </a:endParaRPr>
          </a:p>
          <a:p>
            <a:pPr lvl="0">
              <a:defRPr/>
            </a:pPr>
            <a:br>
              <a:rPr lang="en-US" sz="4000" dirty="0">
                <a:solidFill>
                  <a:schemeClr val="bg1"/>
                </a:solidFill>
                <a:latin typeface="Arial" panose="020B0604020202020204" pitchFamily="34" charset="0"/>
                <a:cs typeface="Arial" panose="020B0604020202020204" pitchFamily="34" charset="0"/>
              </a:rPr>
            </a:br>
            <a:r>
              <a:rPr lang="en-US" sz="4000" b="1" dirty="0" err="1">
                <a:solidFill>
                  <a:schemeClr val="bg1"/>
                </a:solidFill>
                <a:latin typeface="Arial" panose="020B0604020202020204" pitchFamily="34" charset="0"/>
                <a:cs typeface="Arial" panose="020B0604020202020204" pitchFamily="34" charset="0"/>
              </a:rPr>
              <a:t>LCIFglobalgrants@lionsclubs.org</a:t>
            </a:r>
            <a:endParaRPr lang="en-US" sz="4000" b="1" dirty="0">
              <a:solidFill>
                <a:schemeClr val="bg1"/>
              </a:solidFill>
              <a:latin typeface="Arial" panose="020B0604020202020204" pitchFamily="34" charset="0"/>
              <a:cs typeface="Arial" panose="020B0604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n-US" sz="4000" b="1" dirty="0">
              <a:solidFill>
                <a:srgbClr val="FFFFFF"/>
              </a:solidFill>
              <a:latin typeface="Arial" panose="020B0604020202020204" pitchFamily="34" charset="0"/>
              <a:cs typeface="Arial" panose="020B0604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3" name="Picture 2" descr="Qr code&#10;&#10;Description automatically generated">
            <a:extLst>
              <a:ext uri="{FF2B5EF4-FFF2-40B4-BE49-F238E27FC236}">
                <a16:creationId xmlns:a16="http://schemas.microsoft.com/office/drawing/2014/main" id="{7D28B287-5093-044F-AB02-3A42BCCC336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33975" y="3142957"/>
            <a:ext cx="2654567" cy="2654567"/>
          </a:xfrm>
          <a:prstGeom prst="rect">
            <a:avLst/>
          </a:prstGeom>
        </p:spPr>
      </p:pic>
    </p:spTree>
    <p:extLst>
      <p:ext uri="{BB962C8B-B14F-4D97-AF65-F5344CB8AC3E}">
        <p14:creationId xmlns:p14="http://schemas.microsoft.com/office/powerpoint/2010/main" val="85855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4D2F6D-8275-114C-87B5-061A4D037F6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3" b="-23"/>
          <a:stretch/>
        </p:blipFill>
        <p:spPr>
          <a:xfrm>
            <a:off x="6839905" y="929574"/>
            <a:ext cx="5169216" cy="4219768"/>
          </a:xfrm>
          <a:prstGeom prst="rect">
            <a:avLst/>
          </a:prstGeom>
        </p:spPr>
      </p:pic>
      <p:sp>
        <p:nvSpPr>
          <p:cNvPr id="16" name="Title 15">
            <a:extLst>
              <a:ext uri="{FF2B5EF4-FFF2-40B4-BE49-F238E27FC236}">
                <a16:creationId xmlns:a16="http://schemas.microsoft.com/office/drawing/2014/main" id="{4677BF9C-88B2-C042-A665-9C9936033713}"/>
              </a:ext>
            </a:extLst>
          </p:cNvPr>
          <p:cNvSpPr>
            <a:spLocks noGrp="1"/>
          </p:cNvSpPr>
          <p:nvPr>
            <p:ph type="ctrTitle"/>
          </p:nvPr>
        </p:nvSpPr>
        <p:spPr>
          <a:xfrm>
            <a:off x="1448117" y="1376681"/>
            <a:ext cx="6105525" cy="2387600"/>
          </a:xfrm>
        </p:spPr>
        <p:txBody>
          <a:bodyPr>
            <a:normAutofit/>
          </a:bodyPr>
          <a:lstStyle/>
          <a:p>
            <a:r>
              <a:rPr lang="en-US" dirty="0"/>
              <a:t>LCIF: STORIES OF PRIDE</a:t>
            </a:r>
            <a:endParaRPr lang="en-US" b="1" dirty="0"/>
          </a:p>
        </p:txBody>
      </p:sp>
      <p:sp>
        <p:nvSpPr>
          <p:cNvPr id="18" name="Text Placeholder 17">
            <a:extLst>
              <a:ext uri="{FF2B5EF4-FFF2-40B4-BE49-F238E27FC236}">
                <a16:creationId xmlns:a16="http://schemas.microsoft.com/office/drawing/2014/main" id="{F4E15968-20B5-6F4B-80CE-BD3B6451E1F0}"/>
              </a:ext>
            </a:extLst>
          </p:cNvPr>
          <p:cNvSpPr>
            <a:spLocks noGrp="1"/>
          </p:cNvSpPr>
          <p:nvPr>
            <p:ph type="body" sz="quarter" idx="13"/>
          </p:nvPr>
        </p:nvSpPr>
        <p:spPr/>
        <p:txBody>
          <a:bodyPr/>
          <a:lstStyle/>
          <a:p>
            <a:r>
              <a:rPr lang="en-US" dirty="0"/>
              <a:t>Presenter Name</a:t>
            </a:r>
          </a:p>
        </p:txBody>
      </p:sp>
      <p:sp>
        <p:nvSpPr>
          <p:cNvPr id="19" name="Text Placeholder 18">
            <a:extLst>
              <a:ext uri="{FF2B5EF4-FFF2-40B4-BE49-F238E27FC236}">
                <a16:creationId xmlns:a16="http://schemas.microsoft.com/office/drawing/2014/main" id="{5C198E33-3FDF-7B4A-993F-B70815184843}"/>
              </a:ext>
            </a:extLst>
          </p:cNvPr>
          <p:cNvSpPr>
            <a:spLocks noGrp="1"/>
          </p:cNvSpPr>
          <p:nvPr>
            <p:ph type="body" sz="quarter" idx="14"/>
          </p:nvPr>
        </p:nvSpPr>
        <p:spPr/>
        <p:txBody>
          <a:bodyPr/>
          <a:lstStyle/>
          <a:p>
            <a:r>
              <a:rPr lang="en-US" dirty="0"/>
              <a:t>Presenter Title</a:t>
            </a:r>
          </a:p>
        </p:txBody>
      </p:sp>
      <p:sp>
        <p:nvSpPr>
          <p:cNvPr id="7" name="Rectangle 6">
            <a:extLst>
              <a:ext uri="{FF2B5EF4-FFF2-40B4-BE49-F238E27FC236}">
                <a16:creationId xmlns:a16="http://schemas.microsoft.com/office/drawing/2014/main" id="{588C24DB-366C-9042-9D62-25F121C06E95}"/>
              </a:ext>
            </a:extLst>
          </p:cNvPr>
          <p:cNvSpPr/>
          <p:nvPr/>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food, drawing&#10;&#10;Description automatically generated">
            <a:extLst>
              <a:ext uri="{FF2B5EF4-FFF2-40B4-BE49-F238E27FC236}">
                <a16:creationId xmlns:a16="http://schemas.microsoft.com/office/drawing/2014/main" id="{84692237-3269-144C-A981-24C3C97B4F9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2" name="Group 11">
            <a:extLst>
              <a:ext uri="{FF2B5EF4-FFF2-40B4-BE49-F238E27FC236}">
                <a16:creationId xmlns:a16="http://schemas.microsoft.com/office/drawing/2014/main" id="{38C06F52-3719-4C41-B5BD-9ED3BF6E0634}"/>
              </a:ext>
            </a:extLst>
          </p:cNvPr>
          <p:cNvGrpSpPr/>
          <p:nvPr/>
        </p:nvGrpSpPr>
        <p:grpSpPr>
          <a:xfrm>
            <a:off x="11273010" y="6416040"/>
            <a:ext cx="125096" cy="365760"/>
            <a:chOff x="9970956" y="6416040"/>
            <a:chExt cx="125096" cy="365760"/>
          </a:xfrm>
        </p:grpSpPr>
        <p:cxnSp>
          <p:nvCxnSpPr>
            <p:cNvPr id="13" name="Straight Connector 12">
              <a:extLst>
                <a:ext uri="{FF2B5EF4-FFF2-40B4-BE49-F238E27FC236}">
                  <a16:creationId xmlns:a16="http://schemas.microsoft.com/office/drawing/2014/main" id="{BC01F5C9-FE19-F64C-A9E2-75CFFAF82049}"/>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EED2D56-F48C-4C4E-A3B9-731E12D7D28F}"/>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5" name="Slide Number Placeholder 19">
            <a:extLst>
              <a:ext uri="{FF2B5EF4-FFF2-40B4-BE49-F238E27FC236}">
                <a16:creationId xmlns:a16="http://schemas.microsoft.com/office/drawing/2014/main" id="{9DC4D52D-2DE4-0241-9063-EEFA5F0C9003}"/>
              </a:ext>
            </a:extLst>
          </p:cNvPr>
          <p:cNvSpPr txBox="1">
            <a:spLocks/>
          </p:cNvSpPr>
          <p:nvPr/>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29</a:t>
            </a:fld>
            <a:endParaRPr lang="en-US" sz="1400" dirty="0">
              <a:solidFill>
                <a:schemeClr val="bg1"/>
              </a:solidFill>
            </a:endParaRPr>
          </a:p>
        </p:txBody>
      </p:sp>
    </p:spTree>
    <p:extLst>
      <p:ext uri="{BB962C8B-B14F-4D97-AF65-F5344CB8AC3E}">
        <p14:creationId xmlns:p14="http://schemas.microsoft.com/office/powerpoint/2010/main" val="1222893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7D02572-0DFA-B141-91FB-5626C92862F1}"/>
              </a:ext>
            </a:extLst>
          </p:cNvPr>
          <p:cNvSpPr>
            <a:spLocks noGrp="1"/>
          </p:cNvSpPr>
          <p:nvPr>
            <p:ph type="title"/>
          </p:nvPr>
        </p:nvSpPr>
        <p:spPr/>
        <p:txBody>
          <a:bodyPr>
            <a:normAutofit fontScale="90000"/>
          </a:bodyPr>
          <a:lstStyle/>
          <a:p>
            <a:br>
              <a:rPr lang="en-US" dirty="0"/>
            </a:br>
            <a:endParaRPr lang="en-US" dirty="0"/>
          </a:p>
        </p:txBody>
      </p:sp>
      <p:pic>
        <p:nvPicPr>
          <p:cNvPr id="3" name="Online Media 2" descr="A Message from LCIF Chairperson to the Lions of Europe">
            <a:hlinkClick r:id="" action="ppaction://media"/>
            <a:extLst>
              <a:ext uri="{FF2B5EF4-FFF2-40B4-BE49-F238E27FC236}">
                <a16:creationId xmlns:a16="http://schemas.microsoft.com/office/drawing/2014/main" id="{2B0D12C8-D0B4-EC40-9073-A7E2A96F5BFC}"/>
              </a:ext>
            </a:extLst>
          </p:cNvPr>
          <p:cNvPicPr>
            <a:picLocks noRot="1" noChangeAspect="1"/>
          </p:cNvPicPr>
          <p:nvPr>
            <a:videoFile r:link="rId1"/>
          </p:nvPr>
        </p:nvPicPr>
        <p:blipFill>
          <a:blip r:embed="rId3"/>
          <a:stretch>
            <a:fillRect/>
          </a:stretch>
        </p:blipFill>
        <p:spPr>
          <a:xfrm>
            <a:off x="1314450" y="727424"/>
            <a:ext cx="9434470" cy="5330476"/>
          </a:xfrm>
          <a:prstGeom prst="rect">
            <a:avLst/>
          </a:prstGeom>
        </p:spPr>
      </p:pic>
    </p:spTree>
    <p:extLst>
      <p:ext uri="{BB962C8B-B14F-4D97-AF65-F5344CB8AC3E}">
        <p14:creationId xmlns:p14="http://schemas.microsoft.com/office/powerpoint/2010/main" val="2333410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E27F4-5FEF-4F8E-9EC8-C4B30DB68B75}"/>
              </a:ext>
            </a:extLst>
          </p:cNvPr>
          <p:cNvSpPr>
            <a:spLocks noGrp="1"/>
          </p:cNvSpPr>
          <p:nvPr>
            <p:ph type="title"/>
          </p:nvPr>
        </p:nvSpPr>
        <p:spPr/>
        <p:txBody>
          <a:bodyPr/>
          <a:lstStyle/>
          <a:p>
            <a:r>
              <a:rPr lang="en-US">
                <a:latin typeface="Arial"/>
                <a:cs typeface="Arial"/>
              </a:rPr>
              <a:t>STORIES OF PRIDE</a:t>
            </a:r>
            <a:endParaRPr lang="en-US"/>
          </a:p>
        </p:txBody>
      </p:sp>
      <p:cxnSp>
        <p:nvCxnSpPr>
          <p:cNvPr id="5" name="Straight Connector 4">
            <a:extLst>
              <a:ext uri="{FF2B5EF4-FFF2-40B4-BE49-F238E27FC236}">
                <a16:creationId xmlns:a16="http://schemas.microsoft.com/office/drawing/2014/main" id="{C4582D91-EFF6-4083-9049-8AFA11D2EED7}"/>
              </a:ext>
            </a:extLst>
          </p:cNvPr>
          <p:cNvCxnSpPr>
            <a:cxnSpLocks/>
          </p:cNvCxnSpPr>
          <p:nvPr/>
        </p:nvCxnSpPr>
        <p:spPr>
          <a:xfrm>
            <a:off x="566572" y="966522"/>
            <a:ext cx="1406149"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3">
            <a:extLst>
              <a:ext uri="{FF2B5EF4-FFF2-40B4-BE49-F238E27FC236}">
                <a16:creationId xmlns:a16="http://schemas.microsoft.com/office/drawing/2014/main" id="{5166F7D7-7BB6-46C2-9145-20C84128AC30}"/>
              </a:ext>
            </a:extLst>
          </p:cNvPr>
          <p:cNvPicPr>
            <a:picLocks noChangeAspect="1"/>
          </p:cNvPicPr>
          <p:nvPr/>
        </p:nvPicPr>
        <p:blipFill>
          <a:blip r:embed="rId3"/>
          <a:stretch>
            <a:fillRect/>
          </a:stretch>
        </p:blipFill>
        <p:spPr>
          <a:xfrm>
            <a:off x="411192" y="1203875"/>
            <a:ext cx="7842937" cy="4344518"/>
          </a:xfrm>
          <a:prstGeom prst="rect">
            <a:avLst/>
          </a:prstGeom>
        </p:spPr>
      </p:pic>
      <p:pic>
        <p:nvPicPr>
          <p:cNvPr id="4" name="Picture 5" descr="Text&#10;&#10;Description automatically generated">
            <a:extLst>
              <a:ext uri="{FF2B5EF4-FFF2-40B4-BE49-F238E27FC236}">
                <a16:creationId xmlns:a16="http://schemas.microsoft.com/office/drawing/2014/main" id="{1B6B5C7B-B0CE-40CC-ABA8-A8AB0C1409F4}"/>
              </a:ext>
            </a:extLst>
          </p:cNvPr>
          <p:cNvPicPr>
            <a:picLocks noChangeAspect="1"/>
          </p:cNvPicPr>
          <p:nvPr/>
        </p:nvPicPr>
        <p:blipFill>
          <a:blip r:embed="rId4"/>
          <a:stretch>
            <a:fillRect/>
          </a:stretch>
        </p:blipFill>
        <p:spPr>
          <a:xfrm>
            <a:off x="5896811" y="4277532"/>
            <a:ext cx="5989067" cy="2025573"/>
          </a:xfrm>
          <a:prstGeom prst="rect">
            <a:avLst/>
          </a:prstGeom>
        </p:spPr>
      </p:pic>
      <p:sp>
        <p:nvSpPr>
          <p:cNvPr id="7" name="TextBox 6">
            <a:extLst>
              <a:ext uri="{FF2B5EF4-FFF2-40B4-BE49-F238E27FC236}">
                <a16:creationId xmlns:a16="http://schemas.microsoft.com/office/drawing/2014/main" id="{7088851A-F85A-48E4-8115-97669F2C6ACB}"/>
              </a:ext>
            </a:extLst>
          </p:cNvPr>
          <p:cNvSpPr txBox="1"/>
          <p:nvPr/>
        </p:nvSpPr>
        <p:spPr>
          <a:xfrm>
            <a:off x="0" y="5909155"/>
            <a:ext cx="6966729" cy="461665"/>
          </a:xfrm>
          <a:prstGeom prst="rect">
            <a:avLst/>
          </a:prstGeom>
          <a:solidFill>
            <a:srgbClr val="0D2140">
              <a:lumMod val="75000"/>
              <a:lumOff val="25000"/>
            </a:srgbClr>
          </a:solidFill>
        </p:spPr>
        <p:txBody>
          <a:bodyPr wrap="square" lIns="91440" tIns="45720" rIns="91440" bIns="45720" rtlCol="0" anchor="t">
            <a:spAutoFit/>
          </a:bodyPr>
          <a:lstStyle/>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Arial" panose="020B0604020202020204"/>
                <a:ea typeface="+mn-ea"/>
                <a:cs typeface="Arial"/>
              </a:rPr>
              <a:t>Visit </a:t>
            </a:r>
            <a:r>
              <a:rPr kumimoji="0" lang="en-US" sz="2400" b="0" i="0" u="none" strike="noStrike" kern="0" cap="none" spc="0" normalizeH="0" baseline="0" noProof="0" dirty="0">
                <a:ln>
                  <a:noFill/>
                </a:ln>
                <a:solidFill>
                  <a:srgbClr val="EBB700"/>
                </a:solidFill>
                <a:effectLst/>
                <a:uLnTx/>
                <a:uFillTx/>
                <a:latin typeface="Arial" panose="020B0604020202020204"/>
                <a:ea typeface="+mn-ea"/>
                <a:cs typeface="Arial"/>
              </a:rPr>
              <a:t>lcifpride.org</a:t>
            </a:r>
            <a:r>
              <a:rPr kumimoji="0" lang="en-US" sz="2400" b="0" i="0" u="none" strike="noStrike" kern="0" cap="none" spc="0" normalizeH="0" baseline="0" noProof="0" dirty="0">
                <a:ln>
                  <a:noFill/>
                </a:ln>
                <a:solidFill>
                  <a:srgbClr val="FFFFFF"/>
                </a:solidFill>
                <a:effectLst/>
                <a:uLnTx/>
                <a:uFillTx/>
                <a:latin typeface="Arial" panose="020B0604020202020204"/>
                <a:ea typeface="+mn-ea"/>
                <a:cs typeface="Arial"/>
              </a:rPr>
              <a:t> to submit your story today! </a:t>
            </a:r>
            <a:endParaRPr kumimoji="0" lang="en-US" sz="2400" b="0" i="0" u="none" strike="noStrike" kern="1200" cap="none" spc="0" normalizeH="0" baseline="0" noProof="0" dirty="0">
              <a:ln>
                <a:noFill/>
              </a:ln>
              <a:solidFill>
                <a:srgbClr val="555659"/>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45604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AC2B947-3366-4334-BE08-45F7068C19E6}"/>
              </a:ext>
            </a:extLst>
          </p:cNvPr>
          <p:cNvSpPr>
            <a:spLocks noGrp="1"/>
          </p:cNvSpPr>
          <p:nvPr>
            <p:ph type="body" sz="quarter" idx="14"/>
          </p:nvPr>
        </p:nvSpPr>
        <p:spPr>
          <a:xfrm>
            <a:off x="383949" y="1528800"/>
            <a:ext cx="5258480" cy="4879975"/>
          </a:xfrm>
        </p:spPr>
        <p:txBody>
          <a:bodyPr vert="horz" lIns="91440" tIns="45720" rIns="91440" bIns="45720" rtlCol="0" anchor="t">
            <a:normAutofit lnSpcReduction="10000"/>
          </a:bodyPr>
          <a:lstStyle/>
          <a:p>
            <a:pPr marL="0" indent="0">
              <a:lnSpc>
                <a:spcPct val="100000"/>
              </a:lnSpc>
              <a:spcBef>
                <a:spcPts val="0"/>
              </a:spcBef>
              <a:spcAft>
                <a:spcPts val="600"/>
              </a:spcAft>
              <a:buNone/>
            </a:pPr>
            <a:r>
              <a:rPr lang="en-US" sz="2600" b="1" dirty="0">
                <a:solidFill>
                  <a:srgbClr val="FFFFFF"/>
                </a:solidFill>
                <a:latin typeface="Arial"/>
                <a:cs typeface="Arial"/>
              </a:rPr>
              <a:t>Hosting a camp for kids</a:t>
            </a:r>
            <a:endParaRPr lang="en-US" sz="2600" dirty="0">
              <a:latin typeface="Arial"/>
              <a:cs typeface="Arial"/>
            </a:endParaRPr>
          </a:p>
          <a:p>
            <a:pPr marL="0" indent="0">
              <a:lnSpc>
                <a:spcPct val="100000"/>
              </a:lnSpc>
              <a:spcBef>
                <a:spcPts val="0"/>
              </a:spcBef>
              <a:spcAft>
                <a:spcPts val="3000"/>
              </a:spcAft>
              <a:buNone/>
            </a:pPr>
            <a:r>
              <a:rPr lang="en-US" sz="2000" dirty="0">
                <a:solidFill>
                  <a:srgbClr val="FFFFFF"/>
                </a:solidFill>
                <a:latin typeface="Arial"/>
                <a:cs typeface="Arial"/>
              </a:rPr>
              <a:t>US$5,000 </a:t>
            </a:r>
            <a:r>
              <a:rPr lang="en-US" sz="2000" b="1" dirty="0">
                <a:solidFill>
                  <a:srgbClr val="EBB700"/>
                </a:solidFill>
                <a:latin typeface="Arial"/>
                <a:cs typeface="Arial"/>
              </a:rPr>
              <a:t>// </a:t>
            </a:r>
            <a:r>
              <a:rPr lang="en-US" sz="2000" dirty="0">
                <a:latin typeface="Arial"/>
                <a:cs typeface="Arial"/>
              </a:rPr>
              <a:t>Portugal</a:t>
            </a:r>
            <a:br>
              <a:rPr lang="en-US" dirty="0">
                <a:latin typeface="Arial"/>
                <a:cs typeface="Arial"/>
              </a:rPr>
            </a:br>
            <a:endParaRPr lang="en-US" dirty="0">
              <a:latin typeface="Arial"/>
              <a:cs typeface="Arial"/>
            </a:endParaRPr>
          </a:p>
          <a:p>
            <a:pPr marL="571500" indent="-571500">
              <a:lnSpc>
                <a:spcPct val="100000"/>
              </a:lnSpc>
              <a:spcBef>
                <a:spcPts val="0"/>
              </a:spcBef>
              <a:spcAft>
                <a:spcPts val="1800"/>
              </a:spcAft>
            </a:pPr>
            <a:r>
              <a:rPr lang="en-US" sz="2600" dirty="0">
                <a:solidFill>
                  <a:srgbClr val="FFFFFF"/>
                </a:solidFill>
                <a:latin typeface="Arial"/>
                <a:cs typeface="Arial"/>
              </a:rPr>
              <a:t>43 Leos and 17 Lions hosted a camp for 77 local children</a:t>
            </a:r>
          </a:p>
          <a:p>
            <a:pPr marL="571500" indent="-571500">
              <a:lnSpc>
                <a:spcPct val="100000"/>
              </a:lnSpc>
              <a:spcBef>
                <a:spcPts val="0"/>
              </a:spcBef>
              <a:spcAft>
                <a:spcPts val="1800"/>
              </a:spcAft>
            </a:pPr>
            <a:r>
              <a:rPr lang="en-US" sz="2600" dirty="0">
                <a:solidFill>
                  <a:srgbClr val="FFFFFF"/>
                </a:solidFill>
                <a:latin typeface="Arial"/>
                <a:cs typeface="Arial"/>
              </a:rPr>
              <a:t>Children were often from low-income homes or suffered from PTSD</a:t>
            </a:r>
          </a:p>
          <a:p>
            <a:pPr marL="571500" indent="-571500">
              <a:lnSpc>
                <a:spcPct val="100000"/>
              </a:lnSpc>
              <a:spcBef>
                <a:spcPts val="0"/>
              </a:spcBef>
              <a:spcAft>
                <a:spcPts val="1800"/>
              </a:spcAft>
            </a:pPr>
            <a:r>
              <a:rPr lang="en-US" sz="2600" dirty="0">
                <a:solidFill>
                  <a:srgbClr val="FFFFFF"/>
                </a:solidFill>
                <a:latin typeface="Arial"/>
                <a:cs typeface="Arial"/>
              </a:rPr>
              <a:t>LCIF enabled the camp to serve even more children</a:t>
            </a:r>
            <a:endParaRPr lang="en-US" dirty="0">
              <a:latin typeface="Arial"/>
              <a:cs typeface="Arial"/>
            </a:endParaRPr>
          </a:p>
        </p:txBody>
      </p:sp>
      <p:sp>
        <p:nvSpPr>
          <p:cNvPr id="4" name="Title 3">
            <a:extLst>
              <a:ext uri="{FF2B5EF4-FFF2-40B4-BE49-F238E27FC236}">
                <a16:creationId xmlns:a16="http://schemas.microsoft.com/office/drawing/2014/main" id="{F1ACDA81-9B20-4E4B-B979-DAB0D6C2C54F}"/>
              </a:ext>
            </a:extLst>
          </p:cNvPr>
          <p:cNvSpPr>
            <a:spLocks noGrp="1"/>
          </p:cNvSpPr>
          <p:nvPr>
            <p:ph type="title"/>
          </p:nvPr>
        </p:nvSpPr>
        <p:spPr/>
        <p:txBody>
          <a:bodyPr/>
          <a:lstStyle/>
          <a:p>
            <a:r>
              <a:rPr lang="en-US" dirty="0"/>
              <a:t>A SPECIAL WEEKEND</a:t>
            </a:r>
            <a:endParaRPr lang="en-US" b="0" dirty="0"/>
          </a:p>
        </p:txBody>
      </p:sp>
      <p:pic>
        <p:nvPicPr>
          <p:cNvPr id="6" name="Picture Placeholder 5">
            <a:extLst>
              <a:ext uri="{FF2B5EF4-FFF2-40B4-BE49-F238E27FC236}">
                <a16:creationId xmlns:a16="http://schemas.microsoft.com/office/drawing/2014/main" id="{C84378B9-42F9-4EBE-9DD5-B11EE2019A6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42238" y="392159"/>
            <a:ext cx="851558" cy="823523"/>
          </a:xfrm>
          <a:prstGeom prst="rect">
            <a:avLst/>
          </a:prstGeom>
        </p:spPr>
      </p:pic>
      <p:cxnSp>
        <p:nvCxnSpPr>
          <p:cNvPr id="8" name="Straight Connector 7">
            <a:extLst>
              <a:ext uri="{FF2B5EF4-FFF2-40B4-BE49-F238E27FC236}">
                <a16:creationId xmlns:a16="http://schemas.microsoft.com/office/drawing/2014/main" id="{059A3B6C-8757-48D2-A7BE-399DA4503005}"/>
              </a:ext>
            </a:extLst>
          </p:cNvPr>
          <p:cNvCxnSpPr>
            <a:cxnSpLocks/>
          </p:cNvCxnSpPr>
          <p:nvPr/>
        </p:nvCxnSpPr>
        <p:spPr>
          <a:xfrm>
            <a:off x="1529556" y="1154027"/>
            <a:ext cx="1406149"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10182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7D02572-0DFA-B141-91FB-5626C92862F1}"/>
              </a:ext>
            </a:extLst>
          </p:cNvPr>
          <p:cNvSpPr>
            <a:spLocks noGrp="1"/>
          </p:cNvSpPr>
          <p:nvPr>
            <p:ph type="title"/>
          </p:nvPr>
        </p:nvSpPr>
        <p:spPr/>
        <p:txBody>
          <a:bodyPr>
            <a:normAutofit fontScale="90000"/>
          </a:bodyPr>
          <a:lstStyle/>
          <a:p>
            <a:br>
              <a:rPr lang="en-US" dirty="0"/>
            </a:br>
            <a:endParaRPr lang="en-US" dirty="0"/>
          </a:p>
        </p:txBody>
      </p:sp>
      <p:pic>
        <p:nvPicPr>
          <p:cNvPr id="2" name="Online Media 1" descr="Portugal Kids Camp">
            <a:hlinkClick r:id="" action="ppaction://media"/>
            <a:extLst>
              <a:ext uri="{FF2B5EF4-FFF2-40B4-BE49-F238E27FC236}">
                <a16:creationId xmlns:a16="http://schemas.microsoft.com/office/drawing/2014/main" id="{318D7413-5793-F24D-8A7E-BEC9BF92FB42}"/>
              </a:ext>
            </a:extLst>
          </p:cNvPr>
          <p:cNvPicPr>
            <a:picLocks noRot="1" noChangeAspect="1"/>
          </p:cNvPicPr>
          <p:nvPr>
            <a:videoFile r:link="rId1"/>
          </p:nvPr>
        </p:nvPicPr>
        <p:blipFill>
          <a:blip r:embed="rId4"/>
          <a:stretch>
            <a:fillRect/>
          </a:stretch>
        </p:blipFill>
        <p:spPr>
          <a:xfrm>
            <a:off x="921625" y="365126"/>
            <a:ext cx="10348749" cy="5847043"/>
          </a:xfrm>
          <a:prstGeom prst="rect">
            <a:avLst/>
          </a:prstGeom>
        </p:spPr>
      </p:pic>
    </p:spTree>
    <p:extLst>
      <p:ext uri="{BB962C8B-B14F-4D97-AF65-F5344CB8AC3E}">
        <p14:creationId xmlns:p14="http://schemas.microsoft.com/office/powerpoint/2010/main" val="947406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4BF18A46-7AD9-1C47-8ADF-433C3F32B07E}"/>
              </a:ext>
            </a:extLst>
          </p:cNvPr>
          <p:cNvPicPr>
            <a:picLocks noGrp="1" noChangeAspect="1"/>
          </p:cNvPicPr>
          <p:nvPr>
            <p:ph type="pic" sz="quarter" idx="15"/>
          </p:nvPr>
        </p:nvPicPr>
        <p:blipFill>
          <a:blip r:embed="rId4" cstate="screen">
            <a:extLst>
              <a:ext uri="{28A0092B-C50C-407E-A947-70E740481C1C}">
                <a14:useLocalDpi xmlns:a14="http://schemas.microsoft.com/office/drawing/2010/main"/>
              </a:ext>
            </a:extLst>
          </a:blip>
          <a:srcRect/>
          <a:stretch/>
        </p:blipFill>
        <p:spPr>
          <a:xfrm>
            <a:off x="422766" y="346722"/>
            <a:ext cx="890503" cy="914400"/>
          </a:xfrm>
        </p:spPr>
      </p:pic>
      <p:sp>
        <p:nvSpPr>
          <p:cNvPr id="3" name="Text Placeholder 2">
            <a:extLst>
              <a:ext uri="{FF2B5EF4-FFF2-40B4-BE49-F238E27FC236}">
                <a16:creationId xmlns:a16="http://schemas.microsoft.com/office/drawing/2014/main" id="{5991AA7B-5E8B-D541-8F75-87174EAB6278}"/>
              </a:ext>
            </a:extLst>
          </p:cNvPr>
          <p:cNvSpPr>
            <a:spLocks noGrp="1"/>
          </p:cNvSpPr>
          <p:nvPr>
            <p:ph type="body" sz="quarter" idx="14"/>
          </p:nvPr>
        </p:nvSpPr>
        <p:spPr>
          <a:xfrm>
            <a:off x="410818" y="1527460"/>
            <a:ext cx="5061514" cy="4879975"/>
          </a:xfrm>
        </p:spPr>
        <p:txBody>
          <a:bodyPr>
            <a:noAutofit/>
          </a:bodyPr>
          <a:lstStyle/>
          <a:p>
            <a:pPr marL="0" lvl="0" indent="0" fontAlgn="base">
              <a:lnSpc>
                <a:spcPct val="100000"/>
              </a:lnSpc>
              <a:spcBef>
                <a:spcPct val="20000"/>
              </a:spcBef>
              <a:spcAft>
                <a:spcPct val="0"/>
              </a:spcAft>
              <a:buNone/>
              <a:defRPr/>
            </a:pPr>
            <a:r>
              <a:rPr lang="en-US" sz="2400" b="1" kern="0" dirty="0">
                <a:solidFill>
                  <a:srgbClr val="FFFFFF"/>
                </a:solidFill>
                <a:ea typeface="ヒラギノ角ゴ Pro W3" charset="0"/>
              </a:rPr>
              <a:t>Lions Support Global HOPE Center for Excellence</a:t>
            </a:r>
          </a:p>
          <a:p>
            <a:pPr marL="0" indent="0" fontAlgn="base">
              <a:lnSpc>
                <a:spcPct val="110000"/>
              </a:lnSpc>
              <a:spcBef>
                <a:spcPts val="0"/>
              </a:spcBef>
              <a:spcAft>
                <a:spcPts val="3600"/>
              </a:spcAft>
              <a:buNone/>
            </a:pPr>
            <a:r>
              <a:rPr lang="en-US" sz="2000" kern="0" dirty="0">
                <a:solidFill>
                  <a:srgbClr val="FFFFFF"/>
                </a:solidFill>
                <a:ea typeface="ヒラギノ角ゴ Pro W3" charset="0"/>
              </a:rPr>
              <a:t>Ongoing Partnership </a:t>
            </a:r>
            <a:r>
              <a:rPr lang="en-US" sz="2000" b="1" kern="0" dirty="0">
                <a:solidFill>
                  <a:srgbClr val="EBB700"/>
                </a:solidFill>
                <a:ea typeface="ヒラギノ角ゴ Pro W3" charset="0"/>
              </a:rPr>
              <a:t>// </a:t>
            </a:r>
            <a:r>
              <a:rPr lang="en-US" sz="2000" kern="0" dirty="0">
                <a:solidFill>
                  <a:srgbClr val="FFFFFF"/>
                </a:solidFill>
                <a:ea typeface="ヒラギノ角ゴ Pro W3" charset="0"/>
              </a:rPr>
              <a:t>Botswana</a:t>
            </a:r>
          </a:p>
          <a:p>
            <a:pPr fontAlgn="base">
              <a:lnSpc>
                <a:spcPct val="110000"/>
              </a:lnSpc>
              <a:spcBef>
                <a:spcPts val="0"/>
              </a:spcBef>
              <a:spcAft>
                <a:spcPts val="3600"/>
              </a:spcAft>
            </a:pPr>
            <a:r>
              <a:rPr lang="en-US" sz="2000" kern="0" dirty="0">
                <a:solidFill>
                  <a:srgbClr val="FFFFFF"/>
                </a:solidFill>
                <a:ea typeface="ヒラギノ角ゴ Pro W3" charset="0"/>
              </a:rPr>
              <a:t>Connected through partnership between Lions Clubs International Foundation and Texas Children’s Hospital</a:t>
            </a:r>
          </a:p>
          <a:p>
            <a:pPr fontAlgn="base">
              <a:lnSpc>
                <a:spcPct val="110000"/>
              </a:lnSpc>
              <a:spcBef>
                <a:spcPts val="0"/>
              </a:spcBef>
              <a:spcAft>
                <a:spcPts val="3600"/>
              </a:spcAft>
            </a:pPr>
            <a:r>
              <a:rPr lang="en-US" sz="2000" kern="0" dirty="0">
                <a:solidFill>
                  <a:srgbClr val="FFFFFF"/>
                </a:solidFill>
                <a:ea typeface="ヒラギノ角ゴ Pro W3" charset="0"/>
              </a:rPr>
              <a:t>Lions of Botswana donated a “Bell of Bravery” for children to ring when they have completed treatment</a:t>
            </a:r>
            <a:endParaRPr lang="en-US" sz="2400" dirty="0">
              <a:solidFill>
                <a:srgbClr val="FFFFFF"/>
              </a:solidFill>
            </a:endParaRPr>
          </a:p>
        </p:txBody>
      </p:sp>
      <p:sp>
        <p:nvSpPr>
          <p:cNvPr id="2" name="Title 1">
            <a:extLst>
              <a:ext uri="{FF2B5EF4-FFF2-40B4-BE49-F238E27FC236}">
                <a16:creationId xmlns:a16="http://schemas.microsoft.com/office/drawing/2014/main" id="{89198567-FA00-DD48-8E87-B3F601037535}"/>
              </a:ext>
            </a:extLst>
          </p:cNvPr>
          <p:cNvSpPr>
            <a:spLocks noGrp="1"/>
          </p:cNvSpPr>
          <p:nvPr>
            <p:ph type="title"/>
          </p:nvPr>
        </p:nvSpPr>
        <p:spPr/>
        <p:txBody>
          <a:bodyPr/>
          <a:lstStyle/>
          <a:p>
            <a:r>
              <a:rPr lang="en-US" dirty="0"/>
              <a:t>RINGING THE BELL OF BRAVERY</a:t>
            </a:r>
          </a:p>
        </p:txBody>
      </p:sp>
      <p:cxnSp>
        <p:nvCxnSpPr>
          <p:cNvPr id="10" name="Straight Connector 9"/>
          <p:cNvCxnSpPr>
            <a:cxnSpLocks/>
          </p:cNvCxnSpPr>
          <p:nvPr/>
        </p:nvCxnSpPr>
        <p:spPr>
          <a:xfrm>
            <a:off x="1529556" y="1063681"/>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9124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7D02572-0DFA-B141-91FB-5626C92862F1}"/>
              </a:ext>
            </a:extLst>
          </p:cNvPr>
          <p:cNvSpPr>
            <a:spLocks noGrp="1"/>
          </p:cNvSpPr>
          <p:nvPr>
            <p:ph type="title"/>
          </p:nvPr>
        </p:nvSpPr>
        <p:spPr/>
        <p:txBody>
          <a:bodyPr>
            <a:normAutofit fontScale="90000"/>
          </a:bodyPr>
          <a:lstStyle/>
          <a:p>
            <a:br>
              <a:rPr lang="en-US" dirty="0"/>
            </a:br>
            <a:endParaRPr lang="en-US" dirty="0"/>
          </a:p>
        </p:txBody>
      </p:sp>
      <p:pic>
        <p:nvPicPr>
          <p:cNvPr id="2" name="Online Media 1" descr="Bells of Bravery">
            <a:hlinkClick r:id="" action="ppaction://media"/>
            <a:extLst>
              <a:ext uri="{FF2B5EF4-FFF2-40B4-BE49-F238E27FC236}">
                <a16:creationId xmlns:a16="http://schemas.microsoft.com/office/drawing/2014/main" id="{D2A358CE-7453-BC4E-9AD3-DFE04004DAA7}"/>
              </a:ext>
            </a:extLst>
          </p:cNvPr>
          <p:cNvPicPr>
            <a:picLocks noRot="1" noChangeAspect="1"/>
          </p:cNvPicPr>
          <p:nvPr>
            <a:videoFile r:link="rId1"/>
          </p:nvPr>
        </p:nvPicPr>
        <p:blipFill>
          <a:blip r:embed="rId4"/>
          <a:stretch>
            <a:fillRect/>
          </a:stretch>
        </p:blipFill>
        <p:spPr>
          <a:xfrm>
            <a:off x="1063591" y="585689"/>
            <a:ext cx="10064818" cy="5686622"/>
          </a:xfrm>
          <a:prstGeom prst="rect">
            <a:avLst/>
          </a:prstGeom>
        </p:spPr>
      </p:pic>
    </p:spTree>
    <p:extLst>
      <p:ext uri="{BB962C8B-B14F-4D97-AF65-F5344CB8AC3E}">
        <p14:creationId xmlns:p14="http://schemas.microsoft.com/office/powerpoint/2010/main" val="2502257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4D2F6D-8275-114C-87B5-061A4D037F6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206078" y="373642"/>
            <a:ext cx="5834061" cy="6517118"/>
          </a:xfrm>
          <a:prstGeom prst="rect">
            <a:avLst/>
          </a:prstGeom>
        </p:spPr>
      </p:pic>
      <p:sp>
        <p:nvSpPr>
          <p:cNvPr id="16" name="Title 15">
            <a:extLst>
              <a:ext uri="{FF2B5EF4-FFF2-40B4-BE49-F238E27FC236}">
                <a16:creationId xmlns:a16="http://schemas.microsoft.com/office/drawing/2014/main" id="{4677BF9C-88B2-C042-A665-9C9936033713}"/>
              </a:ext>
            </a:extLst>
          </p:cNvPr>
          <p:cNvSpPr>
            <a:spLocks noGrp="1"/>
          </p:cNvSpPr>
          <p:nvPr>
            <p:ph type="ctrTitle"/>
          </p:nvPr>
        </p:nvSpPr>
        <p:spPr>
          <a:xfrm>
            <a:off x="1523999" y="1244601"/>
            <a:ext cx="7195931" cy="2387600"/>
          </a:xfrm>
        </p:spPr>
        <p:txBody>
          <a:bodyPr>
            <a:normAutofit/>
          </a:bodyPr>
          <a:lstStyle/>
          <a:p>
            <a:r>
              <a:rPr lang="en-US" b="1" dirty="0"/>
              <a:t>CAMPAIGN 100:</a:t>
            </a:r>
            <a:br>
              <a:rPr lang="en-US" b="1" dirty="0"/>
            </a:br>
            <a:r>
              <a:rPr lang="en-US" b="1" dirty="0"/>
              <a:t>LCIF EMPOWERING SERVICE</a:t>
            </a:r>
          </a:p>
        </p:txBody>
      </p:sp>
    </p:spTree>
    <p:extLst>
      <p:ext uri="{BB962C8B-B14F-4D97-AF65-F5344CB8AC3E}">
        <p14:creationId xmlns:p14="http://schemas.microsoft.com/office/powerpoint/2010/main" val="689268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7D07AA0B-520F-D540-94FD-6FF8F652BB21}"/>
              </a:ext>
            </a:extLst>
          </p:cNvPr>
          <p:cNvGrpSpPr/>
          <p:nvPr/>
        </p:nvGrpSpPr>
        <p:grpSpPr>
          <a:xfrm>
            <a:off x="8153757" y="396636"/>
            <a:ext cx="3240987" cy="3240987"/>
            <a:chOff x="8153757" y="396636"/>
            <a:chExt cx="3240987" cy="3240987"/>
          </a:xfrm>
        </p:grpSpPr>
        <p:sp>
          <p:nvSpPr>
            <p:cNvPr id="35" name="Oval 34">
              <a:extLst>
                <a:ext uri="{FF2B5EF4-FFF2-40B4-BE49-F238E27FC236}">
                  <a16:creationId xmlns:a16="http://schemas.microsoft.com/office/drawing/2014/main" id="{9B70E343-8360-794D-8E3A-85729D11CFA7}"/>
                </a:ext>
              </a:extLst>
            </p:cNvPr>
            <p:cNvSpPr/>
            <p:nvPr/>
          </p:nvSpPr>
          <p:spPr>
            <a:xfrm>
              <a:off x="8153757" y="396636"/>
              <a:ext cx="3240987" cy="3240987"/>
            </a:xfrm>
            <a:prstGeom prst="ellipse">
              <a:avLst/>
            </a:prstGeom>
            <a:noFill/>
            <a:ln w="127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F0302020204030204"/>
                <a:ea typeface="+mn-ea"/>
                <a:cs typeface="+mn-cs"/>
              </a:endParaRPr>
            </a:p>
          </p:txBody>
        </p:sp>
        <p:pic>
          <p:nvPicPr>
            <p:cNvPr id="36" name="Picture 35">
              <a:extLst>
                <a:ext uri="{FF2B5EF4-FFF2-40B4-BE49-F238E27FC236}">
                  <a16:creationId xmlns:a16="http://schemas.microsoft.com/office/drawing/2014/main" id="{AD108192-1876-EE4F-92E4-7F2AA807D9F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98118" y="911792"/>
              <a:ext cx="2497207" cy="1902040"/>
            </a:xfrm>
            <a:prstGeom prst="rect">
              <a:avLst/>
            </a:prstGeom>
          </p:spPr>
        </p:pic>
      </p:grpSp>
      <p:grpSp>
        <p:nvGrpSpPr>
          <p:cNvPr id="37" name="Group 36">
            <a:extLst>
              <a:ext uri="{FF2B5EF4-FFF2-40B4-BE49-F238E27FC236}">
                <a16:creationId xmlns:a16="http://schemas.microsoft.com/office/drawing/2014/main" id="{4177B2AB-E317-7243-9B9E-1FB87CE9F532}"/>
              </a:ext>
            </a:extLst>
          </p:cNvPr>
          <p:cNvGrpSpPr/>
          <p:nvPr/>
        </p:nvGrpSpPr>
        <p:grpSpPr>
          <a:xfrm>
            <a:off x="8280075" y="2997260"/>
            <a:ext cx="3216959" cy="3216959"/>
            <a:chOff x="8165771" y="3240156"/>
            <a:chExt cx="3216959" cy="3216959"/>
          </a:xfrm>
        </p:grpSpPr>
        <p:pic>
          <p:nvPicPr>
            <p:cNvPr id="38" name="Picture 37">
              <a:extLst>
                <a:ext uri="{FF2B5EF4-FFF2-40B4-BE49-F238E27FC236}">
                  <a16:creationId xmlns:a16="http://schemas.microsoft.com/office/drawing/2014/main" id="{6AB2B9FD-1318-4346-B582-F62EB5D0D1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79680" y="4063947"/>
              <a:ext cx="2615645" cy="1646549"/>
            </a:xfrm>
            <a:prstGeom prst="rect">
              <a:avLst/>
            </a:prstGeom>
          </p:spPr>
        </p:pic>
        <p:sp>
          <p:nvSpPr>
            <p:cNvPr id="39" name="Oval 38">
              <a:extLst>
                <a:ext uri="{FF2B5EF4-FFF2-40B4-BE49-F238E27FC236}">
                  <a16:creationId xmlns:a16="http://schemas.microsoft.com/office/drawing/2014/main" id="{745F5472-09C6-3C42-8C05-91F588DC0A0F}"/>
                </a:ext>
              </a:extLst>
            </p:cNvPr>
            <p:cNvSpPr/>
            <p:nvPr/>
          </p:nvSpPr>
          <p:spPr>
            <a:xfrm>
              <a:off x="8165771" y="3240156"/>
              <a:ext cx="3216959" cy="3216959"/>
            </a:xfrm>
            <a:prstGeom prst="ellipse">
              <a:avLst/>
            </a:prstGeom>
            <a:noFill/>
            <a:ln w="127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F0302020204030204"/>
                <a:ea typeface="+mn-ea"/>
                <a:cs typeface="+mn-cs"/>
              </a:endParaRPr>
            </a:p>
          </p:txBody>
        </p:sp>
      </p:grpSp>
    </p:spTree>
    <p:extLst>
      <p:ext uri="{BB962C8B-B14F-4D97-AF65-F5344CB8AC3E}">
        <p14:creationId xmlns:p14="http://schemas.microsoft.com/office/powerpoint/2010/main" val="2715818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1000" fill="hold"/>
                                        <p:tgtEl>
                                          <p:spTgt spid="37"/>
                                        </p:tgtEl>
                                        <p:attrNameLst>
                                          <p:attrName>ppt_x</p:attrName>
                                        </p:attrNameLst>
                                      </p:cBhvr>
                                      <p:tavLst>
                                        <p:tav tm="0">
                                          <p:val>
                                            <p:strVal val="#ppt_x"/>
                                          </p:val>
                                        </p:tav>
                                        <p:tav tm="100000">
                                          <p:val>
                                            <p:strVal val="#ppt_x"/>
                                          </p:val>
                                        </p:tav>
                                      </p:tavLst>
                                    </p:anim>
                                    <p:anim calcmode="lin" valueType="num">
                                      <p:cBhvr additive="base">
                                        <p:cTn id="8" dur="10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3B699B4-A174-804A-AC7D-EA36684883A4}"/>
              </a:ext>
            </a:extLst>
          </p:cNvPr>
          <p:cNvGrpSpPr/>
          <p:nvPr/>
        </p:nvGrpSpPr>
        <p:grpSpPr>
          <a:xfrm>
            <a:off x="827745" y="774520"/>
            <a:ext cx="5108120" cy="5108120"/>
            <a:chOff x="8165771" y="3240156"/>
            <a:chExt cx="3216959" cy="3216959"/>
          </a:xfrm>
        </p:grpSpPr>
        <p:pic>
          <p:nvPicPr>
            <p:cNvPr id="15" name="Picture 14">
              <a:extLst>
                <a:ext uri="{FF2B5EF4-FFF2-40B4-BE49-F238E27FC236}">
                  <a16:creationId xmlns:a16="http://schemas.microsoft.com/office/drawing/2014/main" id="{7249AF88-F533-624C-9D0A-5AD2006E274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479680" y="4063947"/>
              <a:ext cx="2615645" cy="1646549"/>
            </a:xfrm>
            <a:prstGeom prst="rect">
              <a:avLst/>
            </a:prstGeom>
          </p:spPr>
        </p:pic>
        <p:sp>
          <p:nvSpPr>
            <p:cNvPr id="16" name="Oval 15">
              <a:extLst>
                <a:ext uri="{FF2B5EF4-FFF2-40B4-BE49-F238E27FC236}">
                  <a16:creationId xmlns:a16="http://schemas.microsoft.com/office/drawing/2014/main" id="{594D45AE-91BB-6F49-A820-A0E39C9E832C}"/>
                </a:ext>
              </a:extLst>
            </p:cNvPr>
            <p:cNvSpPr/>
            <p:nvPr/>
          </p:nvSpPr>
          <p:spPr>
            <a:xfrm>
              <a:off x="8165771" y="3240156"/>
              <a:ext cx="3216959" cy="3216959"/>
            </a:xfrm>
            <a:prstGeom prst="ellipse">
              <a:avLst/>
            </a:prstGeom>
            <a:noFill/>
            <a:ln w="127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F0302020204030204"/>
                <a:ea typeface="+mn-ea"/>
                <a:cs typeface="+mn-cs"/>
              </a:endParaRPr>
            </a:p>
          </p:txBody>
        </p:sp>
      </p:grpSp>
      <p:grpSp>
        <p:nvGrpSpPr>
          <p:cNvPr id="17" name="Group 16">
            <a:extLst>
              <a:ext uri="{FF2B5EF4-FFF2-40B4-BE49-F238E27FC236}">
                <a16:creationId xmlns:a16="http://schemas.microsoft.com/office/drawing/2014/main" id="{177BAD9F-F656-5B42-A0E7-F208B1EFDC1A}"/>
              </a:ext>
            </a:extLst>
          </p:cNvPr>
          <p:cNvGrpSpPr/>
          <p:nvPr/>
        </p:nvGrpSpPr>
        <p:grpSpPr>
          <a:xfrm>
            <a:off x="5610082" y="1106940"/>
            <a:ext cx="6023118" cy="1200329"/>
            <a:chOff x="5610082" y="1106940"/>
            <a:chExt cx="6023118" cy="1200329"/>
          </a:xfrm>
        </p:grpSpPr>
        <p:sp>
          <p:nvSpPr>
            <p:cNvPr id="2" name="TextBox 1">
              <a:extLst>
                <a:ext uri="{FF2B5EF4-FFF2-40B4-BE49-F238E27FC236}">
                  <a16:creationId xmlns:a16="http://schemas.microsoft.com/office/drawing/2014/main" id="{C7D072B2-9D0C-B441-AFAD-7CA75961CADC}"/>
                </a:ext>
              </a:extLst>
            </p:cNvPr>
            <p:cNvSpPr txBox="1"/>
            <p:nvPr/>
          </p:nvSpPr>
          <p:spPr>
            <a:xfrm>
              <a:off x="8173856" y="1106940"/>
              <a:ext cx="3459344" cy="1200329"/>
            </a:xfrm>
            <a:prstGeom prst="rect">
              <a:avLst/>
            </a:prstGeom>
            <a:noFill/>
          </p:spPr>
          <p:txBody>
            <a:bodyPr wrap="square" rtlCol="0">
              <a:spAutoFit/>
            </a:bodyPr>
            <a:lstStyle/>
            <a:p>
              <a:r>
                <a:rPr lang="en-US" sz="3600" b="1" dirty="0">
                  <a:solidFill>
                    <a:schemeClr val="accent2"/>
                  </a:solidFill>
                </a:rPr>
                <a:t>INCREASING</a:t>
              </a:r>
              <a:r>
                <a:rPr lang="en-US" sz="3600" b="1" dirty="0">
                  <a:solidFill>
                    <a:schemeClr val="bg2">
                      <a:lumMod val="20000"/>
                      <a:lumOff val="80000"/>
                    </a:schemeClr>
                  </a:solidFill>
                </a:rPr>
                <a:t> </a:t>
              </a:r>
              <a:br>
                <a:rPr lang="en-US" sz="3600" dirty="0">
                  <a:solidFill>
                    <a:schemeClr val="bg2">
                      <a:lumMod val="20000"/>
                      <a:lumOff val="80000"/>
                    </a:schemeClr>
                  </a:solidFill>
                </a:rPr>
              </a:br>
              <a:r>
                <a:rPr lang="en-US" sz="3600" dirty="0">
                  <a:solidFill>
                    <a:schemeClr val="bg2">
                      <a:lumMod val="20000"/>
                      <a:lumOff val="80000"/>
                    </a:schemeClr>
                  </a:solidFill>
                </a:rPr>
                <a:t>Service Impact</a:t>
              </a:r>
            </a:p>
          </p:txBody>
        </p:sp>
        <p:cxnSp>
          <p:nvCxnSpPr>
            <p:cNvPr id="7" name="Straight Connector 6">
              <a:extLst>
                <a:ext uri="{FF2B5EF4-FFF2-40B4-BE49-F238E27FC236}">
                  <a16:creationId xmlns:a16="http://schemas.microsoft.com/office/drawing/2014/main" id="{3FAA7E30-F71A-3F47-9A74-45E5EDFFBF90}"/>
                </a:ext>
              </a:extLst>
            </p:cNvPr>
            <p:cNvCxnSpPr>
              <a:cxnSpLocks/>
            </p:cNvCxnSpPr>
            <p:nvPr/>
          </p:nvCxnSpPr>
          <p:spPr>
            <a:xfrm flipV="1">
              <a:off x="5610082" y="1524000"/>
              <a:ext cx="2416318" cy="558596"/>
            </a:xfrm>
            <a:prstGeom prst="line">
              <a:avLst/>
            </a:prstGeom>
            <a:ln w="34925">
              <a:solidFill>
                <a:schemeClr val="bg1"/>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E819140D-EBAE-7449-9088-E521B8C12578}"/>
              </a:ext>
            </a:extLst>
          </p:cNvPr>
          <p:cNvGrpSpPr/>
          <p:nvPr/>
        </p:nvGrpSpPr>
        <p:grpSpPr>
          <a:xfrm>
            <a:off x="5935865" y="3007721"/>
            <a:ext cx="5697335" cy="1200329"/>
            <a:chOff x="5935865" y="3007721"/>
            <a:chExt cx="5697335" cy="1200329"/>
          </a:xfrm>
        </p:grpSpPr>
        <p:sp>
          <p:nvSpPr>
            <p:cNvPr id="18" name="TextBox 17">
              <a:extLst>
                <a:ext uri="{FF2B5EF4-FFF2-40B4-BE49-F238E27FC236}">
                  <a16:creationId xmlns:a16="http://schemas.microsoft.com/office/drawing/2014/main" id="{51F29D06-11EE-9B48-9B29-892814B60E73}"/>
                </a:ext>
              </a:extLst>
            </p:cNvPr>
            <p:cNvSpPr txBox="1"/>
            <p:nvPr/>
          </p:nvSpPr>
          <p:spPr>
            <a:xfrm>
              <a:off x="8173856" y="3007721"/>
              <a:ext cx="3459344" cy="1200329"/>
            </a:xfrm>
            <a:prstGeom prst="rect">
              <a:avLst/>
            </a:prstGeom>
            <a:noFill/>
          </p:spPr>
          <p:txBody>
            <a:bodyPr wrap="square" rtlCol="0">
              <a:spAutoFit/>
            </a:bodyPr>
            <a:lstStyle/>
            <a:p>
              <a:r>
                <a:rPr lang="en-US" sz="3600" b="1" dirty="0">
                  <a:solidFill>
                    <a:schemeClr val="accent3"/>
                  </a:solidFill>
                </a:rPr>
                <a:t>FIGHTING</a:t>
              </a:r>
            </a:p>
            <a:p>
              <a:r>
                <a:rPr lang="en-US" sz="3600" dirty="0">
                  <a:solidFill>
                    <a:schemeClr val="bg2">
                      <a:lumMod val="20000"/>
                      <a:lumOff val="80000"/>
                    </a:schemeClr>
                  </a:solidFill>
                </a:rPr>
                <a:t>Diabetes</a:t>
              </a:r>
            </a:p>
          </p:txBody>
        </p:sp>
        <p:cxnSp>
          <p:nvCxnSpPr>
            <p:cNvPr id="26" name="Straight Connector 25">
              <a:extLst>
                <a:ext uri="{FF2B5EF4-FFF2-40B4-BE49-F238E27FC236}">
                  <a16:creationId xmlns:a16="http://schemas.microsoft.com/office/drawing/2014/main" id="{60731A8F-E173-544D-BCC5-67CE634FA41A}"/>
                </a:ext>
              </a:extLst>
            </p:cNvPr>
            <p:cNvCxnSpPr>
              <a:cxnSpLocks/>
            </p:cNvCxnSpPr>
            <p:nvPr/>
          </p:nvCxnSpPr>
          <p:spPr>
            <a:xfrm flipV="1">
              <a:off x="5935865" y="3411513"/>
              <a:ext cx="2090535" cy="39150"/>
            </a:xfrm>
            <a:prstGeom prst="line">
              <a:avLst/>
            </a:prstGeom>
            <a:ln w="34925">
              <a:solidFill>
                <a:schemeClr val="bg1"/>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AF323389-E26E-3640-B729-911490406B89}"/>
              </a:ext>
            </a:extLst>
          </p:cNvPr>
          <p:cNvGrpSpPr/>
          <p:nvPr/>
        </p:nvGrpSpPr>
        <p:grpSpPr>
          <a:xfrm>
            <a:off x="5482160" y="4779579"/>
            <a:ext cx="6151040" cy="1329252"/>
            <a:chOff x="5482160" y="4779579"/>
            <a:chExt cx="6151040" cy="1329252"/>
          </a:xfrm>
        </p:grpSpPr>
        <p:sp>
          <p:nvSpPr>
            <p:cNvPr id="19" name="TextBox 18">
              <a:extLst>
                <a:ext uri="{FF2B5EF4-FFF2-40B4-BE49-F238E27FC236}">
                  <a16:creationId xmlns:a16="http://schemas.microsoft.com/office/drawing/2014/main" id="{E75774DD-36F8-5D42-BB19-516F49C651BD}"/>
                </a:ext>
              </a:extLst>
            </p:cNvPr>
            <p:cNvSpPr txBox="1"/>
            <p:nvPr/>
          </p:nvSpPr>
          <p:spPr>
            <a:xfrm>
              <a:off x="8173856" y="4908502"/>
              <a:ext cx="3459344" cy="1200329"/>
            </a:xfrm>
            <a:prstGeom prst="rect">
              <a:avLst/>
            </a:prstGeom>
            <a:noFill/>
          </p:spPr>
          <p:txBody>
            <a:bodyPr wrap="square" rtlCol="0">
              <a:spAutoFit/>
            </a:bodyPr>
            <a:lstStyle/>
            <a:p>
              <a:r>
                <a:rPr lang="en-US" sz="3600" b="1" dirty="0">
                  <a:solidFill>
                    <a:schemeClr val="accent5"/>
                  </a:solidFill>
                </a:rPr>
                <a:t>EXPANDING</a:t>
              </a:r>
            </a:p>
            <a:p>
              <a:r>
                <a:rPr lang="en-US" sz="3600" dirty="0">
                  <a:solidFill>
                    <a:schemeClr val="bg2">
                      <a:lumMod val="20000"/>
                      <a:lumOff val="80000"/>
                    </a:schemeClr>
                  </a:solidFill>
                </a:rPr>
                <a:t>Global Causes</a:t>
              </a:r>
            </a:p>
          </p:txBody>
        </p:sp>
        <p:cxnSp>
          <p:nvCxnSpPr>
            <p:cNvPr id="28" name="Straight Connector 27">
              <a:extLst>
                <a:ext uri="{FF2B5EF4-FFF2-40B4-BE49-F238E27FC236}">
                  <a16:creationId xmlns:a16="http://schemas.microsoft.com/office/drawing/2014/main" id="{11A67941-8E5E-2A44-9C9B-98C8384E8CD9}"/>
                </a:ext>
              </a:extLst>
            </p:cNvPr>
            <p:cNvCxnSpPr>
              <a:cxnSpLocks/>
            </p:cNvCxnSpPr>
            <p:nvPr/>
          </p:nvCxnSpPr>
          <p:spPr>
            <a:xfrm>
              <a:off x="5482160" y="4779579"/>
              <a:ext cx="2544240" cy="438530"/>
            </a:xfrm>
            <a:prstGeom prst="line">
              <a:avLst/>
            </a:prstGeom>
            <a:ln w="34925">
              <a:solidFill>
                <a:schemeClr val="bg1"/>
              </a:solidFill>
              <a:tailEnd type="diamond"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721434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1" name="TextBox 70">
            <a:extLst>
              <a:ext uri="{FF2B5EF4-FFF2-40B4-BE49-F238E27FC236}">
                <a16:creationId xmlns:a16="http://schemas.microsoft.com/office/drawing/2014/main" id="{88C9F3FA-64FB-B749-A763-CFD80B4551AE}"/>
              </a:ext>
            </a:extLst>
          </p:cNvPr>
          <p:cNvSpPr txBox="1"/>
          <p:nvPr/>
        </p:nvSpPr>
        <p:spPr>
          <a:xfrm>
            <a:off x="1287185" y="1357724"/>
            <a:ext cx="9617629" cy="1446550"/>
          </a:xfrm>
          <a:prstGeom prst="rect">
            <a:avLst/>
          </a:prstGeom>
          <a:noFill/>
        </p:spPr>
        <p:txBody>
          <a:bodyPr wrap="square" rtlCol="0">
            <a:spAutoFit/>
          </a:bodyPr>
          <a:lstStyle/>
          <a:p>
            <a:pPr algn="ctr"/>
            <a:r>
              <a:rPr lang="en-US" sz="8800" b="1" dirty="0">
                <a:solidFill>
                  <a:srgbClr val="FFFFFF"/>
                </a:solidFill>
                <a:cs typeface="Arial" panose="020B0604020202020204" pitchFamily="34" charset="0"/>
              </a:rPr>
              <a:t>US$300 MILLION</a:t>
            </a:r>
          </a:p>
        </p:txBody>
      </p:sp>
      <p:sp>
        <p:nvSpPr>
          <p:cNvPr id="72" name="TextBox 71">
            <a:extLst>
              <a:ext uri="{FF2B5EF4-FFF2-40B4-BE49-F238E27FC236}">
                <a16:creationId xmlns:a16="http://schemas.microsoft.com/office/drawing/2014/main" id="{D33ED2C8-C67F-6A43-9165-E6BA679CB137}"/>
              </a:ext>
            </a:extLst>
          </p:cNvPr>
          <p:cNvSpPr txBox="1"/>
          <p:nvPr/>
        </p:nvSpPr>
        <p:spPr>
          <a:xfrm>
            <a:off x="1586949" y="3173894"/>
            <a:ext cx="9018103" cy="954107"/>
          </a:xfrm>
          <a:prstGeom prst="rect">
            <a:avLst/>
          </a:prstGeom>
          <a:noFill/>
        </p:spPr>
        <p:txBody>
          <a:bodyPr wrap="square" rtlCol="0">
            <a:spAutoFit/>
          </a:bodyPr>
          <a:lstStyle/>
          <a:p>
            <a:pPr algn="ctr"/>
            <a:r>
              <a:rPr lang="en-US" sz="2800" b="1" dirty="0">
                <a:solidFill>
                  <a:srgbClr val="EBB700"/>
                </a:solidFill>
                <a:cs typeface="Arial" panose="020B0604020202020204" pitchFamily="34" charset="0"/>
              </a:rPr>
              <a:t>To serve our world in need. </a:t>
            </a:r>
            <a:br>
              <a:rPr lang="en-US" sz="2800" dirty="0">
                <a:solidFill>
                  <a:srgbClr val="FFFFFF"/>
                </a:solidFill>
                <a:cs typeface="Arial" panose="020B0604020202020204" pitchFamily="34" charset="0"/>
              </a:rPr>
            </a:br>
            <a:r>
              <a:rPr lang="en-US" sz="2800" dirty="0">
                <a:solidFill>
                  <a:srgbClr val="FFFFFF"/>
                </a:solidFill>
                <a:cs typeface="Arial" panose="020B0604020202020204" pitchFamily="34" charset="0"/>
              </a:rPr>
              <a:t>We must significantly add to our progress</a:t>
            </a:r>
            <a:endParaRPr lang="en-US" sz="8800" b="1" dirty="0">
              <a:solidFill>
                <a:srgbClr val="FFFFFF"/>
              </a:solidFill>
              <a:cs typeface="Arial" panose="020B0604020202020204" pitchFamily="34" charset="0"/>
            </a:endParaRPr>
          </a:p>
        </p:txBody>
      </p:sp>
      <p:cxnSp>
        <p:nvCxnSpPr>
          <p:cNvPr id="73" name="Straight Connector 72">
            <a:extLst>
              <a:ext uri="{FF2B5EF4-FFF2-40B4-BE49-F238E27FC236}">
                <a16:creationId xmlns:a16="http://schemas.microsoft.com/office/drawing/2014/main" id="{5CD8E8C3-517B-5A43-9FC0-7E862FD2799C}"/>
              </a:ext>
            </a:extLst>
          </p:cNvPr>
          <p:cNvCxnSpPr/>
          <p:nvPr/>
        </p:nvCxnSpPr>
        <p:spPr>
          <a:xfrm>
            <a:off x="4300331" y="2804274"/>
            <a:ext cx="3591339" cy="0"/>
          </a:xfrm>
          <a:prstGeom prst="line">
            <a:avLst/>
          </a:prstGeom>
          <a:noFill/>
          <a:ln w="57150" cap="flat" cmpd="sng" algn="ctr">
            <a:solidFill>
              <a:srgbClr val="EBB700"/>
            </a:solidFill>
            <a:prstDash val="solid"/>
            <a:miter lim="800000"/>
          </a:ln>
          <a:effectLst/>
        </p:spPr>
      </p:cxnSp>
    </p:spTree>
    <p:extLst>
      <p:ext uri="{BB962C8B-B14F-4D97-AF65-F5344CB8AC3E}">
        <p14:creationId xmlns:p14="http://schemas.microsoft.com/office/powerpoint/2010/main" val="1264653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4D2F6D-8275-114C-87B5-061A4D037F6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927903" y="904360"/>
            <a:ext cx="7074014" cy="11485696"/>
          </a:xfrm>
          <a:prstGeom prst="rect">
            <a:avLst/>
          </a:prstGeom>
        </p:spPr>
      </p:pic>
      <p:sp>
        <p:nvSpPr>
          <p:cNvPr id="16" name="Title 15">
            <a:extLst>
              <a:ext uri="{FF2B5EF4-FFF2-40B4-BE49-F238E27FC236}">
                <a16:creationId xmlns:a16="http://schemas.microsoft.com/office/drawing/2014/main" id="{4677BF9C-88B2-C042-A665-9C9936033713}"/>
              </a:ext>
            </a:extLst>
          </p:cNvPr>
          <p:cNvSpPr>
            <a:spLocks noGrp="1"/>
          </p:cNvSpPr>
          <p:nvPr>
            <p:ph type="ctrTitle"/>
          </p:nvPr>
        </p:nvSpPr>
        <p:spPr>
          <a:xfrm>
            <a:off x="1523999" y="1244601"/>
            <a:ext cx="7195931" cy="2387600"/>
          </a:xfrm>
        </p:spPr>
        <p:txBody>
          <a:bodyPr>
            <a:normAutofit/>
          </a:bodyPr>
          <a:lstStyle/>
          <a:p>
            <a:r>
              <a:rPr lang="en-US" dirty="0"/>
              <a:t>CAMPAIGN 100: WHAT WE’VE ACCOMPLISHED</a:t>
            </a:r>
            <a:endParaRPr lang="en-US" b="1" dirty="0"/>
          </a:p>
        </p:txBody>
      </p:sp>
    </p:spTree>
    <p:extLst>
      <p:ext uri="{BB962C8B-B14F-4D97-AF65-F5344CB8AC3E}">
        <p14:creationId xmlns:p14="http://schemas.microsoft.com/office/powerpoint/2010/main" val="3345760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C664E6FB-B51E-9943-8046-A27B01CE4D2D}"/>
              </a:ext>
            </a:extLst>
          </p:cNvPr>
          <p:cNvGrpSpPr/>
          <p:nvPr/>
        </p:nvGrpSpPr>
        <p:grpSpPr>
          <a:xfrm>
            <a:off x="546237" y="883630"/>
            <a:ext cx="5090737" cy="5090737"/>
            <a:chOff x="8153757" y="396636"/>
            <a:chExt cx="3240987" cy="3240987"/>
          </a:xfrm>
        </p:grpSpPr>
        <p:sp>
          <p:nvSpPr>
            <p:cNvPr id="55" name="Oval 54">
              <a:extLst>
                <a:ext uri="{FF2B5EF4-FFF2-40B4-BE49-F238E27FC236}">
                  <a16:creationId xmlns:a16="http://schemas.microsoft.com/office/drawing/2014/main" id="{DA0D08CB-484C-1342-9BAC-0A873B4A8D46}"/>
                </a:ext>
              </a:extLst>
            </p:cNvPr>
            <p:cNvSpPr/>
            <p:nvPr/>
          </p:nvSpPr>
          <p:spPr>
            <a:xfrm>
              <a:off x="8153757" y="396636"/>
              <a:ext cx="3240987" cy="3240987"/>
            </a:xfrm>
            <a:prstGeom prst="ellipse">
              <a:avLst/>
            </a:prstGeom>
            <a:noFill/>
            <a:ln w="127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F0302020204030204"/>
                <a:ea typeface="+mn-ea"/>
                <a:cs typeface="+mn-cs"/>
              </a:endParaRPr>
            </a:p>
          </p:txBody>
        </p:sp>
        <p:pic>
          <p:nvPicPr>
            <p:cNvPr id="56" name="Picture 55">
              <a:extLst>
                <a:ext uri="{FF2B5EF4-FFF2-40B4-BE49-F238E27FC236}">
                  <a16:creationId xmlns:a16="http://schemas.microsoft.com/office/drawing/2014/main" id="{931B9251-AFEB-A44B-9282-B148CC346C0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598118" y="911792"/>
              <a:ext cx="2497207" cy="1902040"/>
            </a:xfrm>
            <a:prstGeom prst="rect">
              <a:avLst/>
            </a:prstGeom>
          </p:spPr>
        </p:pic>
      </p:grpSp>
      <p:grpSp>
        <p:nvGrpSpPr>
          <p:cNvPr id="5" name="Group 4">
            <a:extLst>
              <a:ext uri="{FF2B5EF4-FFF2-40B4-BE49-F238E27FC236}">
                <a16:creationId xmlns:a16="http://schemas.microsoft.com/office/drawing/2014/main" id="{3D5FF5F3-9925-584E-BE30-0561DF3946EC}"/>
              </a:ext>
            </a:extLst>
          </p:cNvPr>
          <p:cNvGrpSpPr/>
          <p:nvPr/>
        </p:nvGrpSpPr>
        <p:grpSpPr>
          <a:xfrm>
            <a:off x="7200924" y="1366896"/>
            <a:ext cx="3607078" cy="4353032"/>
            <a:chOff x="7200924" y="1366896"/>
            <a:chExt cx="3607078" cy="4353032"/>
          </a:xfrm>
        </p:grpSpPr>
        <p:sp>
          <p:nvSpPr>
            <p:cNvPr id="52" name="TextBox 51">
              <a:extLst>
                <a:ext uri="{FF2B5EF4-FFF2-40B4-BE49-F238E27FC236}">
                  <a16:creationId xmlns:a16="http://schemas.microsoft.com/office/drawing/2014/main" id="{9A74F470-E6A6-8840-ACEC-B05BF407429B}"/>
                </a:ext>
              </a:extLst>
            </p:cNvPr>
            <p:cNvSpPr txBox="1"/>
            <p:nvPr/>
          </p:nvSpPr>
          <p:spPr>
            <a:xfrm>
              <a:off x="7770791" y="1366896"/>
              <a:ext cx="2467343" cy="2062103"/>
            </a:xfrm>
            <a:prstGeom prst="rect">
              <a:avLst/>
            </a:prstGeom>
            <a:noFill/>
          </p:spPr>
          <p:txBody>
            <a:bodyPr wrap="none" rtlCol="0">
              <a:spAutoFit/>
            </a:bodyPr>
            <a:lstStyle/>
            <a:p>
              <a:pPr algn="ctr"/>
              <a:r>
                <a:rPr lang="en-US" sz="4800" dirty="0">
                  <a:solidFill>
                    <a:srgbClr val="FFFFFF"/>
                  </a:solidFill>
                  <a:cs typeface="Arial" panose="020B0604020202020204" pitchFamily="34" charset="0"/>
                </a:rPr>
                <a:t>Since</a:t>
              </a:r>
            </a:p>
            <a:p>
              <a:pPr algn="ctr"/>
              <a:r>
                <a:rPr lang="en-US" sz="8000" b="1" dirty="0">
                  <a:solidFill>
                    <a:srgbClr val="EBB700"/>
                  </a:solidFill>
                  <a:cs typeface="Arial" panose="020B0604020202020204" pitchFamily="34" charset="0"/>
                </a:rPr>
                <a:t>1968</a:t>
              </a:r>
            </a:p>
          </p:txBody>
        </p:sp>
        <p:sp>
          <p:nvSpPr>
            <p:cNvPr id="53" name="TextBox 52">
              <a:extLst>
                <a:ext uri="{FF2B5EF4-FFF2-40B4-BE49-F238E27FC236}">
                  <a16:creationId xmlns:a16="http://schemas.microsoft.com/office/drawing/2014/main" id="{CED260D9-5E79-C94D-BAEC-B621955CE6ED}"/>
                </a:ext>
              </a:extLst>
            </p:cNvPr>
            <p:cNvSpPr txBox="1"/>
            <p:nvPr/>
          </p:nvSpPr>
          <p:spPr>
            <a:xfrm>
              <a:off x="7200924" y="3657825"/>
              <a:ext cx="3607078" cy="2062103"/>
            </a:xfrm>
            <a:prstGeom prst="rect">
              <a:avLst/>
            </a:prstGeom>
            <a:noFill/>
          </p:spPr>
          <p:txBody>
            <a:bodyPr wrap="none" rtlCol="0">
              <a:spAutoFit/>
            </a:bodyPr>
            <a:lstStyle/>
            <a:p>
              <a:pPr algn="ctr"/>
              <a:r>
                <a:rPr lang="en-US" sz="8000" b="1" dirty="0">
                  <a:solidFill>
                    <a:srgbClr val="EBB700"/>
                  </a:solidFill>
                  <a:cs typeface="Arial" panose="020B0604020202020204" pitchFamily="34" charset="0"/>
                </a:rPr>
                <a:t>US$1.1</a:t>
              </a:r>
            </a:p>
            <a:p>
              <a:pPr algn="ctr"/>
              <a:r>
                <a:rPr lang="en-US" sz="4800" dirty="0">
                  <a:solidFill>
                    <a:srgbClr val="FFFFFF"/>
                  </a:solidFill>
                  <a:cs typeface="Arial" panose="020B0604020202020204" pitchFamily="34" charset="0"/>
                </a:rPr>
                <a:t>billion</a:t>
              </a:r>
              <a:endParaRPr lang="en-US" sz="8000" dirty="0">
                <a:solidFill>
                  <a:srgbClr val="EBB700"/>
                </a:solidFill>
                <a:cs typeface="Arial" panose="020B0604020202020204" pitchFamily="34" charset="0"/>
              </a:endParaRPr>
            </a:p>
          </p:txBody>
        </p:sp>
        <p:cxnSp>
          <p:nvCxnSpPr>
            <p:cNvPr id="57" name="Straight Connector 56">
              <a:extLst>
                <a:ext uri="{FF2B5EF4-FFF2-40B4-BE49-F238E27FC236}">
                  <a16:creationId xmlns:a16="http://schemas.microsoft.com/office/drawing/2014/main" id="{A0EAD080-5787-9843-8037-E152E2E1C907}"/>
                </a:ext>
              </a:extLst>
            </p:cNvPr>
            <p:cNvCxnSpPr>
              <a:cxnSpLocks/>
            </p:cNvCxnSpPr>
            <p:nvPr/>
          </p:nvCxnSpPr>
          <p:spPr>
            <a:xfrm>
              <a:off x="8388704" y="3532937"/>
              <a:ext cx="1305132" cy="0"/>
            </a:xfrm>
            <a:prstGeom prst="line">
              <a:avLst/>
            </a:prstGeom>
            <a:noFill/>
            <a:ln w="57150" cap="flat" cmpd="sng" algn="ctr">
              <a:solidFill>
                <a:srgbClr val="407CCA"/>
              </a:solidFill>
              <a:prstDash val="solid"/>
              <a:miter lim="800000"/>
            </a:ln>
            <a:effectLst/>
          </p:spPr>
        </p:cxnSp>
      </p:grpSp>
    </p:spTree>
    <p:extLst>
      <p:ext uri="{BB962C8B-B14F-4D97-AF65-F5344CB8AC3E}">
        <p14:creationId xmlns:p14="http://schemas.microsoft.com/office/powerpoint/2010/main" val="1722322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D20EEA6E-54A7-2C40-803F-47FBA8862970}"/>
              </a:ext>
            </a:extLst>
          </p:cNvPr>
          <p:cNvGraphicFramePr/>
          <p:nvPr>
            <p:extLst>
              <p:ext uri="{D42A27DB-BD31-4B8C-83A1-F6EECF244321}">
                <p14:modId xmlns:p14="http://schemas.microsoft.com/office/powerpoint/2010/main" val="1434763244"/>
              </p:ext>
            </p:extLst>
          </p:nvPr>
        </p:nvGraphicFramePr>
        <p:xfrm>
          <a:off x="540680" y="1326517"/>
          <a:ext cx="11150601" cy="4955540"/>
        </p:xfrm>
        <a:graphic>
          <a:graphicData uri="http://schemas.openxmlformats.org/drawingml/2006/chart">
            <c:chart xmlns:c="http://schemas.openxmlformats.org/drawingml/2006/chart" xmlns:r="http://schemas.openxmlformats.org/officeDocument/2006/relationships" r:id="rId4"/>
          </a:graphicData>
        </a:graphic>
      </p:graphicFrame>
      <p:cxnSp>
        <p:nvCxnSpPr>
          <p:cNvPr id="23" name="Straight Connector 22">
            <a:extLst>
              <a:ext uri="{FF2B5EF4-FFF2-40B4-BE49-F238E27FC236}">
                <a16:creationId xmlns:a16="http://schemas.microsoft.com/office/drawing/2014/main" id="{937A9E11-8616-A047-BC02-EDBE49455E22}"/>
              </a:ext>
            </a:extLst>
          </p:cNvPr>
          <p:cNvCxnSpPr/>
          <p:nvPr/>
        </p:nvCxnSpPr>
        <p:spPr>
          <a:xfrm>
            <a:off x="540680" y="998357"/>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2D18E3D-5965-2042-9C80-BD52A25FAD53}"/>
              </a:ext>
            </a:extLst>
          </p:cNvPr>
          <p:cNvSpPr>
            <a:spLocks noGrp="1"/>
          </p:cNvSpPr>
          <p:nvPr>
            <p:ph type="title"/>
          </p:nvPr>
        </p:nvSpPr>
        <p:spPr/>
        <p:txBody>
          <a:bodyPr/>
          <a:lstStyle/>
          <a:p>
            <a:pPr lvl="0">
              <a:lnSpc>
                <a:spcPct val="100000"/>
              </a:lnSpc>
              <a:spcBef>
                <a:spcPts val="0"/>
              </a:spcBef>
              <a:defRPr/>
            </a:pPr>
            <a:r>
              <a:rPr lang="en-US" spc="300" dirty="0">
                <a:solidFill>
                  <a:srgbClr val="FFFFFF"/>
                </a:solidFill>
              </a:rPr>
              <a:t>CAMPAIGN PROGRESS</a:t>
            </a:r>
          </a:p>
        </p:txBody>
      </p:sp>
    </p:spTree>
    <p:extLst>
      <p:ext uri="{BB962C8B-B14F-4D97-AF65-F5344CB8AC3E}">
        <p14:creationId xmlns:p14="http://schemas.microsoft.com/office/powerpoint/2010/main" val="1656850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430212" y="461012"/>
            <a:ext cx="964622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LCIF RESPONSE TO COVID-19</a:t>
            </a:r>
          </a:p>
        </p:txBody>
      </p:sp>
      <p:cxnSp>
        <p:nvCxnSpPr>
          <p:cNvPr id="10" name="Straight Connector 9"/>
          <p:cNvCxnSpPr/>
          <p:nvPr/>
        </p:nvCxnSpPr>
        <p:spPr>
          <a:xfrm>
            <a:off x="540680" y="1130877"/>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97DBB0D7-4528-C248-B8E5-2FFB0E41FDC5}"/>
              </a:ext>
            </a:extLst>
          </p:cNvPr>
          <p:cNvGrpSpPr/>
          <p:nvPr/>
        </p:nvGrpSpPr>
        <p:grpSpPr>
          <a:xfrm>
            <a:off x="430212" y="1383402"/>
            <a:ext cx="7715133" cy="1045040"/>
            <a:chOff x="430212" y="1728099"/>
            <a:chExt cx="7715133" cy="1045040"/>
          </a:xfrm>
        </p:grpSpPr>
        <p:sp>
          <p:nvSpPr>
            <p:cNvPr id="7" name="TextBox 6"/>
            <p:cNvSpPr txBox="1"/>
            <p:nvPr/>
          </p:nvSpPr>
          <p:spPr>
            <a:xfrm>
              <a:off x="1613794" y="1735093"/>
              <a:ext cx="6531551" cy="103105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3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WORLDWIDE:</a:t>
              </a:r>
            </a:p>
            <a:p>
              <a:pPr>
                <a:spcAft>
                  <a:spcPts val="1800"/>
                </a:spcAft>
                <a:defRPr/>
              </a:pPr>
              <a:r>
                <a:rPr lang="en-US" sz="3600" dirty="0">
                  <a:solidFill>
                    <a:srgbClr val="FFFFFF"/>
                  </a:solidFill>
                  <a:latin typeface="Arial"/>
                  <a:cs typeface="Arial"/>
                </a:rPr>
                <a:t>385 </a:t>
              </a:r>
              <a:r>
                <a:rPr kumimoji="0" lang="en-US" sz="3600" b="0" i="0" u="none" strike="noStrike" kern="1200" cap="none" spc="0" normalizeH="0" baseline="0" noProof="0" dirty="0">
                  <a:ln>
                    <a:noFill/>
                  </a:ln>
                  <a:solidFill>
                    <a:srgbClr val="FFFFFF"/>
                  </a:solidFill>
                  <a:effectLst/>
                  <a:uLnTx/>
                  <a:uFillTx/>
                  <a:latin typeface="Arial"/>
                  <a:cs typeface="Arial"/>
                </a:rPr>
                <a:t>grants </a:t>
              </a:r>
              <a:r>
                <a:rPr kumimoji="0" lang="en-US" sz="3600" b="1" i="0" u="none" strike="noStrike" kern="1200" cap="none" spc="0" normalizeH="0" baseline="0" noProof="0" dirty="0">
                  <a:ln>
                    <a:noFill/>
                  </a:ln>
                  <a:solidFill>
                    <a:schemeClr val="accent5"/>
                  </a:solidFill>
                  <a:effectLst/>
                  <a:uLnTx/>
                  <a:uFillTx/>
                  <a:latin typeface="Arial"/>
                  <a:cs typeface="Arial"/>
                </a:rPr>
                <a:t>||</a:t>
              </a:r>
              <a:r>
                <a:rPr kumimoji="0" lang="en-US" sz="3600" b="0" i="0" u="none" strike="noStrike" kern="1200" cap="none" spc="0" normalizeH="0" baseline="0" noProof="0" dirty="0">
                  <a:ln>
                    <a:noFill/>
                  </a:ln>
                  <a:solidFill>
                    <a:srgbClr val="FFFFFF"/>
                  </a:solidFill>
                  <a:effectLst/>
                  <a:uLnTx/>
                  <a:uFillTx/>
                  <a:latin typeface="Arial"/>
                  <a:cs typeface="Arial"/>
                </a:rPr>
                <a:t> US$</a:t>
              </a:r>
              <a:r>
                <a:rPr lang="en-US" sz="3600" dirty="0">
                  <a:solidFill>
                    <a:srgbClr val="FFFFFF"/>
                  </a:solidFill>
                  <a:cs typeface="Arial"/>
                </a:rPr>
                <a:t>6,846,917</a:t>
              </a:r>
              <a:endParaRPr lang="en-US" sz="3600" b="0" i="0" u="none" strike="noStrike" kern="1200" cap="none" spc="0" normalizeH="0" baseline="0" noProof="0" dirty="0">
                <a:ln>
                  <a:noFill/>
                </a:ln>
                <a:solidFill>
                  <a:srgbClr val="FFFFFF"/>
                </a:solidFill>
                <a:effectLst/>
                <a:uLnTx/>
                <a:uFillTx/>
                <a:latin typeface="Arial"/>
                <a:cs typeface="Arial"/>
              </a:endParaRPr>
            </a:p>
          </p:txBody>
        </p:sp>
        <p:pic>
          <p:nvPicPr>
            <p:cNvPr id="16" name="Graphic 15" descr="Surgical mask with solid fill">
              <a:extLst>
                <a:ext uri="{FF2B5EF4-FFF2-40B4-BE49-F238E27FC236}">
                  <a16:creationId xmlns:a16="http://schemas.microsoft.com/office/drawing/2014/main" id="{38630AA3-8530-2041-9EC3-DA45989F3789}"/>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30212" y="1728099"/>
              <a:ext cx="1045040" cy="1045040"/>
            </a:xfrm>
            <a:prstGeom prst="rect">
              <a:avLst/>
            </a:prstGeom>
          </p:spPr>
        </p:pic>
      </p:grpSp>
      <p:grpSp>
        <p:nvGrpSpPr>
          <p:cNvPr id="18" name="Group 17">
            <a:extLst>
              <a:ext uri="{FF2B5EF4-FFF2-40B4-BE49-F238E27FC236}">
                <a16:creationId xmlns:a16="http://schemas.microsoft.com/office/drawing/2014/main" id="{6B208EE8-38F6-CA44-9645-27CE70E2C22F}"/>
              </a:ext>
            </a:extLst>
          </p:cNvPr>
          <p:cNvGrpSpPr/>
          <p:nvPr/>
        </p:nvGrpSpPr>
        <p:grpSpPr>
          <a:xfrm>
            <a:off x="430212" y="2799967"/>
            <a:ext cx="7715133" cy="1045040"/>
            <a:chOff x="430212" y="3363846"/>
            <a:chExt cx="7715133" cy="1045040"/>
          </a:xfrm>
        </p:grpSpPr>
        <p:sp>
          <p:nvSpPr>
            <p:cNvPr id="12" name="TextBox 11">
              <a:extLst>
                <a:ext uri="{FF2B5EF4-FFF2-40B4-BE49-F238E27FC236}">
                  <a16:creationId xmlns:a16="http://schemas.microsoft.com/office/drawing/2014/main" id="{68B8BC7D-B9FA-6B4B-AAED-2393D1C1BC6C}"/>
                </a:ext>
              </a:extLst>
            </p:cNvPr>
            <p:cNvSpPr txBox="1"/>
            <p:nvPr/>
          </p:nvSpPr>
          <p:spPr>
            <a:xfrm>
              <a:off x="1613794" y="3363846"/>
              <a:ext cx="6531551" cy="103105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300" normalizeH="0" baseline="0" noProof="0" dirty="0">
                  <a:ln>
                    <a:noFill/>
                  </a:ln>
                  <a:solidFill>
                    <a:srgbClr val="FFFFFF"/>
                  </a:solidFill>
                  <a:effectLst/>
                  <a:uLnTx/>
                  <a:uFillTx/>
                  <a:latin typeface="Arial"/>
                  <a:cs typeface="Arial"/>
                </a:rPr>
                <a:t>CA </a:t>
              </a:r>
              <a:r>
                <a:rPr kumimoji="0" lang="en-US" sz="2000" b="0" i="0" u="none" strike="noStrike" kern="1200" cap="none" spc="300" normalizeH="0" baseline="0" noProof="0" dirty="0">
                  <a:ln>
                    <a:noFill/>
                  </a:ln>
                  <a:solidFill>
                    <a:schemeClr val="bg1"/>
                  </a:solidFill>
                  <a:effectLst/>
                  <a:uLnTx/>
                  <a:uFillTx/>
                  <a:latin typeface="Arial"/>
                  <a:cs typeface="Arial"/>
                </a:rPr>
                <a:t>IV</a:t>
              </a:r>
              <a:r>
                <a:rPr kumimoji="0" lang="en-US" sz="2000" b="0" i="0" u="none" strike="noStrike" kern="1200" cap="none" spc="300" normalizeH="0" baseline="0" noProof="0" dirty="0">
                  <a:ln>
                    <a:noFill/>
                  </a:ln>
                  <a:solidFill>
                    <a:srgbClr val="FFFFFF"/>
                  </a:solidFill>
                  <a:effectLst/>
                  <a:uLnTx/>
                  <a:uFillTx/>
                  <a:latin typeface="Arial"/>
                  <a:cs typeface="Arial"/>
                </a:rPr>
                <a:t>:</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Arial"/>
                  <a:cs typeface="Arial"/>
                </a:rPr>
                <a:t>44</a:t>
              </a:r>
              <a:r>
                <a:rPr kumimoji="0" lang="en-US" sz="3600" b="0" i="0" u="none" strike="noStrike" kern="1200" cap="none" spc="0" normalizeH="0" baseline="0" noProof="0" dirty="0">
                  <a:ln>
                    <a:noFill/>
                  </a:ln>
                  <a:solidFill>
                    <a:srgbClr val="FFFFFF"/>
                  </a:solidFill>
                  <a:effectLst/>
                  <a:uLnTx/>
                  <a:uFillTx/>
                  <a:latin typeface="Arial"/>
                  <a:cs typeface="Arial"/>
                </a:rPr>
                <a:t> grants </a:t>
              </a:r>
              <a:r>
                <a:rPr kumimoji="0" lang="en-US" sz="3600" b="1" i="0" u="none" strike="noStrike" kern="1200" cap="none" spc="0" normalizeH="0" baseline="0" noProof="0" dirty="0">
                  <a:ln>
                    <a:noFill/>
                  </a:ln>
                  <a:solidFill>
                    <a:schemeClr val="accent4"/>
                  </a:solidFill>
                  <a:effectLst/>
                  <a:uLnTx/>
                  <a:uFillTx/>
                  <a:latin typeface="Arial"/>
                  <a:cs typeface="Arial"/>
                </a:rPr>
                <a:t>||</a:t>
              </a:r>
              <a:r>
                <a:rPr kumimoji="0" lang="en-US" sz="3600" b="0" i="0" u="none" strike="noStrike" kern="1200" cap="none" spc="0" normalizeH="0" baseline="0" noProof="0" dirty="0">
                  <a:ln>
                    <a:noFill/>
                  </a:ln>
                  <a:solidFill>
                    <a:srgbClr val="FFFFFF"/>
                  </a:solidFill>
                  <a:effectLst/>
                  <a:uLnTx/>
                  <a:uFillTx/>
                  <a:latin typeface="Arial"/>
                  <a:cs typeface="Arial"/>
                </a:rPr>
                <a:t> US</a:t>
              </a:r>
              <a:r>
                <a:rPr lang="en-US" sz="3600" dirty="0">
                  <a:solidFill>
                    <a:srgbClr val="FFFFFF"/>
                  </a:solidFill>
                  <a:latin typeface="Arial"/>
                  <a:cs typeface="Arial"/>
                </a:rPr>
                <a:t>$1,682,259</a:t>
              </a:r>
              <a:endParaRPr lang="en-US" sz="3600" b="0" i="0" u="none" strike="noStrike" kern="1200" cap="none" spc="0" normalizeH="0" baseline="0" noProof="0" dirty="0">
                <a:ln>
                  <a:noFill/>
                </a:ln>
                <a:solidFill>
                  <a:srgbClr val="FF0000"/>
                </a:solidFill>
                <a:effectLst/>
                <a:uLnTx/>
                <a:uFillTx/>
                <a:latin typeface="Arial"/>
                <a:cs typeface="Arial"/>
              </a:endParaRPr>
            </a:p>
          </p:txBody>
        </p:sp>
        <p:pic>
          <p:nvPicPr>
            <p:cNvPr id="20" name="Graphic 19" descr="Surgical mask with solid fill">
              <a:extLst>
                <a:ext uri="{FF2B5EF4-FFF2-40B4-BE49-F238E27FC236}">
                  <a16:creationId xmlns:a16="http://schemas.microsoft.com/office/drawing/2014/main" id="{F103195C-D735-6E41-94AB-B443E58F30C3}"/>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430212" y="3363846"/>
              <a:ext cx="1045040" cy="1045040"/>
            </a:xfrm>
            <a:prstGeom prst="rect">
              <a:avLst/>
            </a:prstGeom>
          </p:spPr>
        </p:pic>
      </p:grpSp>
      <p:sp>
        <p:nvSpPr>
          <p:cNvPr id="26" name="TextBox 25">
            <a:extLst>
              <a:ext uri="{FF2B5EF4-FFF2-40B4-BE49-F238E27FC236}">
                <a16:creationId xmlns:a16="http://schemas.microsoft.com/office/drawing/2014/main" id="{11DDDFC0-F93D-1940-85F5-E0499FDD0D88}"/>
              </a:ext>
            </a:extLst>
          </p:cNvPr>
          <p:cNvSpPr txBox="1"/>
          <p:nvPr/>
        </p:nvSpPr>
        <p:spPr>
          <a:xfrm>
            <a:off x="540681" y="4209538"/>
            <a:ext cx="7476884" cy="1800493"/>
          </a:xfrm>
          <a:prstGeom prst="rect">
            <a:avLst/>
          </a:prstGeom>
          <a:noFill/>
        </p:spPr>
        <p:txBody>
          <a:bodyPr wrap="square" lIns="91440" tIns="45720" rIns="91440" bIns="45720" rtlCol="0" anchor="t">
            <a:spAutoFit/>
          </a:bodyPr>
          <a:lstStyle/>
          <a:p>
            <a:pPr marL="571500" marR="0" lvl="0" indent="-5715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a:cs typeface="Arial"/>
              </a:rPr>
              <a:t>Because of your generosity, LCIF able award grants quickly</a:t>
            </a:r>
          </a:p>
          <a:p>
            <a:pPr marL="571500" marR="0" lvl="0" indent="-5715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Purchase</a:t>
            </a:r>
            <a:r>
              <a:rPr lang="en-US" sz="2400" dirty="0">
                <a:solidFill>
                  <a:srgbClr val="FFFFFF"/>
                </a:solidFill>
                <a:latin typeface="Arial" panose="020B0604020202020204" pitchFamily="34" charset="0"/>
                <a:cs typeface="Arial" panose="020B0604020202020204" pitchFamily="34" charset="0"/>
              </a:rPr>
              <a:t>d protective equipment for healthcare, frontline workers</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60725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69341-C462-A24B-BAC8-6E1620460BCA}"/>
              </a:ext>
            </a:extLst>
          </p:cNvPr>
          <p:cNvSpPr>
            <a:spLocks noGrp="1"/>
          </p:cNvSpPr>
          <p:nvPr>
            <p:ph type="title"/>
          </p:nvPr>
        </p:nvSpPr>
        <p:spPr>
          <a:xfrm>
            <a:off x="410819" y="365126"/>
            <a:ext cx="9727094" cy="665022"/>
          </a:xfrm>
        </p:spPr>
        <p:txBody>
          <a:bodyPr>
            <a:noAutofit/>
          </a:bodyPr>
          <a:lstStyle/>
          <a:p>
            <a:r>
              <a:rPr lang="en-US" dirty="0"/>
              <a:t>LAUNCHING NEW GRANT PROGRAMS</a:t>
            </a:r>
          </a:p>
        </p:txBody>
      </p:sp>
      <p:cxnSp>
        <p:nvCxnSpPr>
          <p:cNvPr id="22" name="Straight Connector 21">
            <a:extLst>
              <a:ext uri="{FF2B5EF4-FFF2-40B4-BE49-F238E27FC236}">
                <a16:creationId xmlns:a16="http://schemas.microsoft.com/office/drawing/2014/main" id="{4C7F9647-D60E-3C49-8183-C2042D0297A0}"/>
              </a:ext>
            </a:extLst>
          </p:cNvPr>
          <p:cNvCxnSpPr>
            <a:cxnSpLocks/>
          </p:cNvCxnSpPr>
          <p:nvPr/>
        </p:nvCxnSpPr>
        <p:spPr>
          <a:xfrm>
            <a:off x="535643" y="944144"/>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06F6283-5CE7-7542-9071-E5C141FEF329}"/>
              </a:ext>
            </a:extLst>
          </p:cNvPr>
          <p:cNvSpPr txBox="1"/>
          <p:nvPr/>
        </p:nvSpPr>
        <p:spPr>
          <a:xfrm>
            <a:off x="1613794" y="1390396"/>
            <a:ext cx="6531551" cy="103105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3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CHILDHOOD CANCER GRANT:</a:t>
            </a:r>
          </a:p>
          <a:p>
            <a:pPr>
              <a:spcAft>
                <a:spcPts val="1800"/>
              </a:spcAft>
              <a:defRPr/>
            </a:pPr>
            <a:r>
              <a:rPr lang="en-US" sz="3600" dirty="0">
                <a:solidFill>
                  <a:schemeClr val="bg1"/>
                </a:solidFill>
                <a:latin typeface="Arial"/>
                <a:cs typeface="Arial"/>
              </a:rPr>
              <a:t>15</a:t>
            </a:r>
            <a:r>
              <a:rPr kumimoji="0" lang="en-US" sz="3600" b="0" i="0" u="none" strike="noStrike" kern="1200" cap="none" spc="0" normalizeH="0" baseline="0" noProof="0" dirty="0">
                <a:ln>
                  <a:noFill/>
                </a:ln>
                <a:solidFill>
                  <a:schemeClr val="bg1"/>
                </a:solidFill>
                <a:effectLst/>
                <a:uLnTx/>
                <a:uFillTx/>
                <a:latin typeface="Arial"/>
                <a:cs typeface="Arial"/>
              </a:rPr>
              <a:t> </a:t>
            </a:r>
            <a:r>
              <a:rPr kumimoji="0" lang="en-US" sz="3600" b="0" i="0" u="none" strike="noStrike" kern="1200" cap="none" spc="0" normalizeH="0" baseline="0" noProof="0" dirty="0">
                <a:ln>
                  <a:noFill/>
                </a:ln>
                <a:solidFill>
                  <a:srgbClr val="FFFFFF"/>
                </a:solidFill>
                <a:effectLst/>
                <a:uLnTx/>
                <a:uFillTx/>
                <a:latin typeface="Arial"/>
                <a:cs typeface="Arial"/>
              </a:rPr>
              <a:t>grants </a:t>
            </a:r>
            <a:r>
              <a:rPr kumimoji="0" lang="en-US" sz="3600" b="1" i="0" u="none" strike="noStrike" kern="1200" cap="none" spc="0" normalizeH="0" baseline="0" noProof="0" dirty="0">
                <a:ln>
                  <a:noFill/>
                </a:ln>
                <a:solidFill>
                  <a:schemeClr val="accent2"/>
                </a:solidFill>
                <a:effectLst/>
                <a:uLnTx/>
                <a:uFillTx/>
                <a:latin typeface="Arial"/>
                <a:cs typeface="Arial"/>
              </a:rPr>
              <a:t>||</a:t>
            </a:r>
            <a:r>
              <a:rPr kumimoji="0" lang="en-US" sz="3600" b="0" i="0" u="none" strike="noStrike" kern="1200" cap="none" spc="0" normalizeH="0" baseline="0" noProof="0" dirty="0">
                <a:ln>
                  <a:noFill/>
                </a:ln>
                <a:solidFill>
                  <a:srgbClr val="FFFFFF"/>
                </a:solidFill>
                <a:effectLst/>
                <a:uLnTx/>
                <a:uFillTx/>
                <a:latin typeface="Arial"/>
                <a:cs typeface="Arial"/>
              </a:rPr>
              <a:t> US$</a:t>
            </a:r>
            <a:r>
              <a:rPr lang="en-US" sz="3600" dirty="0">
                <a:solidFill>
                  <a:schemeClr val="bg1"/>
                </a:solidFill>
                <a:cs typeface="Arial"/>
              </a:rPr>
              <a:t>851,935</a:t>
            </a:r>
            <a:endParaRPr lang="en-US" sz="3600" b="0" i="0" u="none" strike="noStrike" kern="1200" cap="none" spc="0" normalizeH="0" baseline="0" noProof="0" dirty="0">
              <a:ln>
                <a:noFill/>
              </a:ln>
              <a:solidFill>
                <a:schemeClr val="bg1"/>
              </a:solidFill>
              <a:effectLst/>
              <a:uLnTx/>
              <a:uFillTx/>
              <a:latin typeface="Arial"/>
              <a:cs typeface="Arial"/>
            </a:endParaRPr>
          </a:p>
        </p:txBody>
      </p:sp>
      <p:pic>
        <p:nvPicPr>
          <p:cNvPr id="17" name="Graphic 16">
            <a:extLst>
              <a:ext uri="{FF2B5EF4-FFF2-40B4-BE49-F238E27FC236}">
                <a16:creationId xmlns:a16="http://schemas.microsoft.com/office/drawing/2014/main" id="{AF627248-09E9-A049-9E82-3C7CCE60A232}"/>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43867" y="1383402"/>
            <a:ext cx="1017729" cy="1045040"/>
          </a:xfrm>
          <a:prstGeom prst="rect">
            <a:avLst/>
          </a:prstGeom>
        </p:spPr>
      </p:pic>
      <p:sp>
        <p:nvSpPr>
          <p:cNvPr id="19" name="TextBox 18">
            <a:extLst>
              <a:ext uri="{FF2B5EF4-FFF2-40B4-BE49-F238E27FC236}">
                <a16:creationId xmlns:a16="http://schemas.microsoft.com/office/drawing/2014/main" id="{173DF6DA-E66D-F84E-909C-BF4D1C39B187}"/>
              </a:ext>
            </a:extLst>
          </p:cNvPr>
          <p:cNvSpPr txBox="1"/>
          <p:nvPr/>
        </p:nvSpPr>
        <p:spPr>
          <a:xfrm>
            <a:off x="1627449" y="3914033"/>
            <a:ext cx="6531551" cy="103105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300" normalizeH="0" baseline="0" noProof="0" dirty="0">
                <a:ln>
                  <a:noFill/>
                </a:ln>
                <a:solidFill>
                  <a:srgbClr val="FFFFFF"/>
                </a:solidFill>
                <a:effectLst/>
                <a:uLnTx/>
                <a:uFillTx/>
                <a:latin typeface="Arial"/>
                <a:cs typeface="Arial"/>
              </a:rPr>
              <a:t>HUNGER GRANT:</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Arial"/>
                <a:cs typeface="Arial"/>
              </a:rPr>
              <a:t>37</a:t>
            </a:r>
            <a:r>
              <a:rPr kumimoji="0" lang="en-US" sz="3600" b="0" i="0" u="none" strike="noStrike" kern="1200" cap="none" spc="0" normalizeH="0" baseline="0" noProof="0" dirty="0">
                <a:ln>
                  <a:noFill/>
                </a:ln>
                <a:solidFill>
                  <a:srgbClr val="FFFFFF"/>
                </a:solidFill>
                <a:effectLst/>
                <a:uLnTx/>
                <a:uFillTx/>
                <a:latin typeface="Arial"/>
                <a:cs typeface="Arial"/>
              </a:rPr>
              <a:t> grants </a:t>
            </a:r>
            <a:r>
              <a:rPr kumimoji="0" lang="en-US" sz="3600" b="1" i="0" u="none" strike="noStrike" kern="1200" cap="none" spc="0" normalizeH="0" baseline="0" noProof="0" dirty="0">
                <a:ln>
                  <a:noFill/>
                </a:ln>
                <a:solidFill>
                  <a:schemeClr val="accent6"/>
                </a:solidFill>
                <a:effectLst/>
                <a:uLnTx/>
                <a:uFillTx/>
                <a:latin typeface="Arial"/>
                <a:cs typeface="Arial"/>
              </a:rPr>
              <a:t>||</a:t>
            </a:r>
            <a:r>
              <a:rPr kumimoji="0" lang="en-US" sz="3600" b="0" i="0" u="none" strike="noStrike" kern="1200" cap="none" spc="0" normalizeH="0" baseline="0" noProof="0" dirty="0">
                <a:ln>
                  <a:noFill/>
                </a:ln>
                <a:solidFill>
                  <a:srgbClr val="FFFFFF"/>
                </a:solidFill>
                <a:effectLst/>
                <a:uLnTx/>
                <a:uFillTx/>
                <a:latin typeface="Arial"/>
                <a:cs typeface="Arial"/>
              </a:rPr>
              <a:t> US$</a:t>
            </a:r>
            <a:r>
              <a:rPr kumimoji="0" lang="en-US" sz="3600" b="0" i="0" u="none" strike="noStrike" kern="1200" cap="none" spc="0" normalizeH="0" baseline="0" noProof="0" dirty="0">
                <a:ln>
                  <a:noFill/>
                </a:ln>
                <a:solidFill>
                  <a:schemeClr val="bg1"/>
                </a:solidFill>
                <a:effectLst/>
                <a:uLnTx/>
                <a:uFillTx/>
                <a:latin typeface="Arial"/>
                <a:cs typeface="Arial"/>
              </a:rPr>
              <a:t>1,552,144</a:t>
            </a:r>
            <a:endParaRPr lang="en-US" sz="3600" b="0" i="0" u="none" strike="noStrike" kern="1200" cap="none" spc="0" normalizeH="0" baseline="0" noProof="0" dirty="0">
              <a:ln>
                <a:noFill/>
              </a:ln>
              <a:solidFill>
                <a:schemeClr val="bg1"/>
              </a:solidFill>
              <a:effectLst/>
              <a:uLnTx/>
              <a:uFillTx/>
              <a:latin typeface="Arial"/>
              <a:cs typeface="Arial"/>
            </a:endParaRPr>
          </a:p>
        </p:txBody>
      </p:sp>
      <p:pic>
        <p:nvPicPr>
          <p:cNvPr id="20" name="Graphic 19">
            <a:extLst>
              <a:ext uri="{FF2B5EF4-FFF2-40B4-BE49-F238E27FC236}">
                <a16:creationId xmlns:a16="http://schemas.microsoft.com/office/drawing/2014/main" id="{30FF0A25-C722-804E-B514-F90D7B104300}"/>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43867" y="3963916"/>
            <a:ext cx="1045040" cy="945273"/>
          </a:xfrm>
          <a:prstGeom prst="rect">
            <a:avLst/>
          </a:prstGeom>
        </p:spPr>
      </p:pic>
    </p:spTree>
    <p:extLst>
      <p:ext uri="{BB962C8B-B14F-4D97-AF65-F5344CB8AC3E}">
        <p14:creationId xmlns:p14="http://schemas.microsoft.com/office/powerpoint/2010/main" val="1779660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7744CF55-3A35-0649-B8AE-FE4D4A4D2EDD}"/>
              </a:ext>
            </a:extLst>
          </p:cNvPr>
          <p:cNvCxnSpPr/>
          <p:nvPr/>
        </p:nvCxnSpPr>
        <p:spPr>
          <a:xfrm>
            <a:off x="529568" y="963295"/>
            <a:ext cx="2743200" cy="0"/>
          </a:xfrm>
          <a:prstGeom prst="line">
            <a:avLst/>
          </a:prstGeom>
          <a:noFill/>
          <a:ln w="38100" cap="flat" cmpd="sng" algn="ctr">
            <a:solidFill>
              <a:srgbClr val="EBB700"/>
            </a:solidFill>
            <a:prstDash val="solid"/>
            <a:miter lim="800000"/>
          </a:ln>
          <a:effectLst/>
        </p:spPr>
      </p:cxnSp>
      <p:sp>
        <p:nvSpPr>
          <p:cNvPr id="2" name="Title 1">
            <a:extLst>
              <a:ext uri="{FF2B5EF4-FFF2-40B4-BE49-F238E27FC236}">
                <a16:creationId xmlns:a16="http://schemas.microsoft.com/office/drawing/2014/main" id="{3A4E5EA2-1B66-EC42-84F3-5E2B41A31EA3}"/>
              </a:ext>
            </a:extLst>
          </p:cNvPr>
          <p:cNvSpPr>
            <a:spLocks noGrp="1"/>
          </p:cNvSpPr>
          <p:nvPr>
            <p:ph type="title"/>
          </p:nvPr>
        </p:nvSpPr>
        <p:spPr/>
        <p:txBody>
          <a:bodyPr>
            <a:normAutofit/>
          </a:bodyPr>
          <a:lstStyle/>
          <a:p>
            <a:r>
              <a:rPr lang="en-US" dirty="0"/>
              <a:t>LARGEST CAMPAIGN IN HISTORY</a:t>
            </a:r>
          </a:p>
        </p:txBody>
      </p:sp>
      <p:sp>
        <p:nvSpPr>
          <p:cNvPr id="3" name="Text Placeholder 2">
            <a:extLst>
              <a:ext uri="{FF2B5EF4-FFF2-40B4-BE49-F238E27FC236}">
                <a16:creationId xmlns:a16="http://schemas.microsoft.com/office/drawing/2014/main" id="{1F2AA79E-71C0-4148-87F4-1E782BF80410}"/>
              </a:ext>
            </a:extLst>
          </p:cNvPr>
          <p:cNvSpPr>
            <a:spLocks noGrp="1"/>
          </p:cNvSpPr>
          <p:nvPr>
            <p:ph type="body" sz="quarter" idx="13"/>
          </p:nvPr>
        </p:nvSpPr>
        <p:spPr>
          <a:xfrm>
            <a:off x="410818" y="1561465"/>
            <a:ext cx="5354255" cy="4615496"/>
          </a:xfrm>
        </p:spPr>
        <p:txBody>
          <a:bodyPr/>
          <a:lstStyle/>
          <a:p>
            <a:pPr marL="571500" indent="-571500">
              <a:spcAft>
                <a:spcPts val="4800"/>
              </a:spcAft>
            </a:pPr>
            <a:r>
              <a:rPr lang="en-US" dirty="0"/>
              <a:t>Increase Model Clubs</a:t>
            </a:r>
          </a:p>
          <a:p>
            <a:pPr marL="571500" indent="-571500">
              <a:spcAft>
                <a:spcPts val="4800"/>
              </a:spcAft>
            </a:pPr>
            <a:r>
              <a:rPr lang="en-US" dirty="0"/>
              <a:t>Increase Club and </a:t>
            </a:r>
            <a:br>
              <a:rPr lang="en-US" dirty="0"/>
            </a:br>
            <a:r>
              <a:rPr lang="en-US" dirty="0"/>
              <a:t>Individual donations</a:t>
            </a:r>
          </a:p>
          <a:p>
            <a:pPr marL="571500" indent="-571500">
              <a:spcAft>
                <a:spcPts val="4800"/>
              </a:spcAft>
            </a:pPr>
            <a:r>
              <a:rPr lang="en-US" dirty="0"/>
              <a:t>LCIF’s District and Club Community Impact grant program</a:t>
            </a:r>
          </a:p>
        </p:txBody>
      </p:sp>
    </p:spTree>
    <p:extLst>
      <p:ext uri="{BB962C8B-B14F-4D97-AF65-F5344CB8AC3E}">
        <p14:creationId xmlns:p14="http://schemas.microsoft.com/office/powerpoint/2010/main" val="323592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6D67F629-0897-3047-BE45-E433B9251356}"/>
              </a:ext>
            </a:extLst>
          </p:cNvPr>
          <p:cNvSpPr txBox="1"/>
          <p:nvPr/>
        </p:nvSpPr>
        <p:spPr>
          <a:xfrm>
            <a:off x="368968" y="1511469"/>
            <a:ext cx="11454064" cy="1107996"/>
          </a:xfrm>
          <a:prstGeom prst="rect">
            <a:avLst/>
          </a:prstGeom>
          <a:noFill/>
        </p:spPr>
        <p:txBody>
          <a:bodyPr wrap="square" rtlCol="0">
            <a:spAutoFit/>
          </a:bodyPr>
          <a:lstStyle/>
          <a:p>
            <a:pPr algn="ctr"/>
            <a:r>
              <a:rPr lang="en-US" sz="6600" b="1" dirty="0">
                <a:solidFill>
                  <a:srgbClr val="FFFFFF"/>
                </a:solidFill>
                <a:cs typeface="Arial" panose="020B0604020202020204" pitchFamily="34" charset="0"/>
              </a:rPr>
              <a:t>Grateful for your support!</a:t>
            </a:r>
          </a:p>
        </p:txBody>
      </p:sp>
      <p:sp>
        <p:nvSpPr>
          <p:cNvPr id="15" name="TextBox 14">
            <a:extLst>
              <a:ext uri="{FF2B5EF4-FFF2-40B4-BE49-F238E27FC236}">
                <a16:creationId xmlns:a16="http://schemas.microsoft.com/office/drawing/2014/main" id="{A735979C-56DE-E74C-BC1D-2FED3BDDE7CC}"/>
              </a:ext>
            </a:extLst>
          </p:cNvPr>
          <p:cNvSpPr txBox="1"/>
          <p:nvPr/>
        </p:nvSpPr>
        <p:spPr>
          <a:xfrm>
            <a:off x="1586949" y="3173894"/>
            <a:ext cx="9018103" cy="1077218"/>
          </a:xfrm>
          <a:prstGeom prst="rect">
            <a:avLst/>
          </a:prstGeom>
          <a:noFill/>
        </p:spPr>
        <p:txBody>
          <a:bodyPr wrap="square" rtlCol="0">
            <a:spAutoFit/>
          </a:bodyPr>
          <a:lstStyle/>
          <a:p>
            <a:pPr algn="ctr"/>
            <a:r>
              <a:rPr lang="en-US" sz="3200" dirty="0">
                <a:solidFill>
                  <a:srgbClr val="FFFFFF"/>
                </a:solidFill>
                <a:cs typeface="Arial" panose="020B0604020202020204" pitchFamily="34" charset="0"/>
              </a:rPr>
              <a:t>When we make it personal, </a:t>
            </a:r>
            <a:br>
              <a:rPr lang="en-US" sz="3200" dirty="0">
                <a:solidFill>
                  <a:srgbClr val="FFFFFF"/>
                </a:solidFill>
                <a:cs typeface="Arial" panose="020B0604020202020204" pitchFamily="34" charset="0"/>
              </a:rPr>
            </a:br>
            <a:r>
              <a:rPr lang="en-US" sz="3200" dirty="0">
                <a:solidFill>
                  <a:srgbClr val="FFFFFF"/>
                </a:solidFill>
                <a:cs typeface="Arial" panose="020B0604020202020204" pitchFamily="34" charset="0"/>
              </a:rPr>
              <a:t>we give what we can. </a:t>
            </a:r>
          </a:p>
        </p:txBody>
      </p:sp>
      <p:cxnSp>
        <p:nvCxnSpPr>
          <p:cNvPr id="16" name="Straight Connector 15">
            <a:extLst>
              <a:ext uri="{FF2B5EF4-FFF2-40B4-BE49-F238E27FC236}">
                <a16:creationId xmlns:a16="http://schemas.microsoft.com/office/drawing/2014/main" id="{B26C31C4-A138-4448-BEC4-E4B9DD666E70}"/>
              </a:ext>
            </a:extLst>
          </p:cNvPr>
          <p:cNvCxnSpPr/>
          <p:nvPr/>
        </p:nvCxnSpPr>
        <p:spPr>
          <a:xfrm>
            <a:off x="4300331" y="2804274"/>
            <a:ext cx="3591339" cy="0"/>
          </a:xfrm>
          <a:prstGeom prst="line">
            <a:avLst/>
          </a:prstGeom>
          <a:noFill/>
          <a:ln w="57150" cap="flat" cmpd="sng" algn="ctr">
            <a:solidFill>
              <a:srgbClr val="EBB700"/>
            </a:solidFill>
            <a:prstDash val="solid"/>
            <a:miter lim="800000"/>
          </a:ln>
          <a:effectLst/>
        </p:spPr>
      </p:cxnSp>
    </p:spTree>
    <p:extLst>
      <p:ext uri="{BB962C8B-B14F-4D97-AF65-F5344CB8AC3E}">
        <p14:creationId xmlns:p14="http://schemas.microsoft.com/office/powerpoint/2010/main" val="3569275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10" name="Straight Connector 9"/>
          <p:cNvCxnSpPr>
            <a:cxnSpLocks/>
          </p:cNvCxnSpPr>
          <p:nvPr/>
        </p:nvCxnSpPr>
        <p:spPr>
          <a:xfrm>
            <a:off x="535642" y="930892"/>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DCA61CC-D398-0947-BBA0-C3025B729A86}"/>
              </a:ext>
            </a:extLst>
          </p:cNvPr>
          <p:cNvSpPr>
            <a:spLocks noGrp="1"/>
          </p:cNvSpPr>
          <p:nvPr>
            <p:ph type="title"/>
          </p:nvPr>
        </p:nvSpPr>
        <p:spPr/>
        <p:txBody>
          <a:bodyPr/>
          <a:lstStyle/>
          <a:p>
            <a:r>
              <a:rPr lang="en-US" dirty="0"/>
              <a:t>JOIN US FOR FOUNDATION FRIDAYS!</a:t>
            </a:r>
          </a:p>
        </p:txBody>
      </p:sp>
      <p:sp>
        <p:nvSpPr>
          <p:cNvPr id="6" name="Text Placeholder 5">
            <a:extLst>
              <a:ext uri="{FF2B5EF4-FFF2-40B4-BE49-F238E27FC236}">
                <a16:creationId xmlns:a16="http://schemas.microsoft.com/office/drawing/2014/main" id="{33C0A36C-7E6C-3844-B2C2-4EF89F4CF1C5}"/>
              </a:ext>
            </a:extLst>
          </p:cNvPr>
          <p:cNvSpPr>
            <a:spLocks noGrp="1"/>
          </p:cNvSpPr>
          <p:nvPr>
            <p:ph type="body" sz="quarter" idx="13"/>
          </p:nvPr>
        </p:nvSpPr>
        <p:spPr>
          <a:xfrm>
            <a:off x="410818" y="1331087"/>
            <a:ext cx="8827765" cy="5439683"/>
          </a:xfrm>
        </p:spPr>
        <p:txBody>
          <a:bodyPr>
            <a:normAutofit/>
          </a:bodyPr>
          <a:lstStyle/>
          <a:p>
            <a:pPr>
              <a:spcAft>
                <a:spcPts val="1200"/>
              </a:spcAft>
            </a:pPr>
            <a:r>
              <a:rPr lang="en-US" dirty="0"/>
              <a:t>One-hour webinars hosted by the Executive Officers</a:t>
            </a:r>
          </a:p>
          <a:p>
            <a:pPr>
              <a:spcAft>
                <a:spcPts val="1200"/>
              </a:spcAft>
            </a:pPr>
            <a:r>
              <a:rPr lang="en-US" dirty="0"/>
              <a:t>Typically, on the first Friday of each month</a:t>
            </a:r>
          </a:p>
          <a:p>
            <a:r>
              <a:rPr lang="en-US" dirty="0"/>
              <a:t>Upcoming topics:</a:t>
            </a:r>
          </a:p>
          <a:p>
            <a:pPr lvl="1"/>
            <a:r>
              <a:rPr lang="en-US" dirty="0"/>
              <a:t>October &amp; November</a:t>
            </a:r>
            <a:br>
              <a:rPr lang="en-US" dirty="0"/>
            </a:br>
            <a:r>
              <a:rPr lang="en-US" b="1" dirty="0"/>
              <a:t>Taking Fundraisers to the Next Level </a:t>
            </a:r>
            <a:r>
              <a:rPr lang="en-US" dirty="0"/>
              <a:t>(2-part series)</a:t>
            </a:r>
          </a:p>
          <a:p>
            <a:pPr lvl="1"/>
            <a:r>
              <a:rPr lang="en-US" dirty="0"/>
              <a:t>December</a:t>
            </a:r>
            <a:br>
              <a:rPr lang="en-US" dirty="0"/>
            </a:br>
            <a:r>
              <a:rPr lang="en-US" b="1" dirty="0"/>
              <a:t>Be Recognized for Your LCIF Donations</a:t>
            </a:r>
          </a:p>
          <a:p>
            <a:pPr lvl="1"/>
            <a:r>
              <a:rPr lang="en-US" dirty="0"/>
              <a:t>January</a:t>
            </a:r>
            <a:br>
              <a:rPr lang="en-US" dirty="0"/>
            </a:br>
            <a:r>
              <a:rPr lang="en-US" b="1" dirty="0"/>
              <a:t>How LCIF Works for You</a:t>
            </a:r>
          </a:p>
          <a:p>
            <a:pPr lvl="1"/>
            <a:r>
              <a:rPr lang="en-US" dirty="0"/>
              <a:t>February</a:t>
            </a:r>
            <a:br>
              <a:rPr lang="en-US" dirty="0"/>
            </a:br>
            <a:r>
              <a:rPr lang="en-US" b="1" dirty="0"/>
              <a:t>Stories at the Heart of Service</a:t>
            </a:r>
          </a:p>
        </p:txBody>
      </p:sp>
    </p:spTree>
    <p:extLst>
      <p:ext uri="{BB962C8B-B14F-4D97-AF65-F5344CB8AC3E}">
        <p14:creationId xmlns:p14="http://schemas.microsoft.com/office/powerpoint/2010/main" val="2710714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9DAF5B-15FC-0347-BEE2-B029E3798C75}"/>
              </a:ext>
            </a:extLst>
          </p:cNvPr>
          <p:cNvSpPr>
            <a:spLocks noGrp="1"/>
          </p:cNvSpPr>
          <p:nvPr>
            <p:ph sz="quarter" idx="14"/>
          </p:nvPr>
        </p:nvSpPr>
        <p:spPr/>
        <p:txBody>
          <a:bodyPr/>
          <a:lstStyle/>
          <a:p>
            <a:pPr marL="342900" indent="-342900">
              <a:lnSpc>
                <a:spcPct val="100000"/>
              </a:lnSpc>
              <a:spcBef>
                <a:spcPts val="0"/>
              </a:spcBef>
            </a:pPr>
            <a:r>
              <a:rPr lang="en-US" sz="3200" dirty="0">
                <a:solidFill>
                  <a:srgbClr val="FFFFFF"/>
                </a:solidFill>
              </a:rPr>
              <a:t>Campaign 100 Resources: </a:t>
            </a:r>
            <a:r>
              <a:rPr lang="en-US" sz="3200" u="sng" dirty="0" err="1">
                <a:solidFill>
                  <a:schemeClr val="accent2"/>
                </a:solidFill>
              </a:rPr>
              <a:t>lionsclubs.org</a:t>
            </a:r>
            <a:r>
              <a:rPr lang="en-US" sz="3200" u="sng" dirty="0">
                <a:solidFill>
                  <a:schemeClr val="accent2"/>
                </a:solidFill>
              </a:rPr>
              <a:t>/campaign100 </a:t>
            </a:r>
          </a:p>
          <a:p>
            <a:pPr marL="800100" lvl="1" indent="-342900">
              <a:spcAft>
                <a:spcPts val="3600"/>
              </a:spcAft>
            </a:pPr>
            <a:r>
              <a:rPr lang="en-US" sz="2800" dirty="0">
                <a:solidFill>
                  <a:srgbClr val="FFFFFF"/>
                </a:solidFill>
              </a:rPr>
              <a:t>Email: </a:t>
            </a:r>
            <a:r>
              <a:rPr lang="en-US" sz="2800" u="sng" dirty="0">
                <a:solidFill>
                  <a:srgbClr val="407CCA"/>
                </a:solidFill>
              </a:rPr>
              <a:t>campaign100@lionsclubs.org</a:t>
            </a:r>
          </a:p>
          <a:p>
            <a:pPr marL="0" indent="0">
              <a:lnSpc>
                <a:spcPct val="100000"/>
              </a:lnSpc>
              <a:spcBef>
                <a:spcPts val="0"/>
              </a:spcBef>
              <a:buNone/>
            </a:pPr>
            <a:endParaRPr lang="en-US" sz="3200" dirty="0">
              <a:solidFill>
                <a:srgbClr val="FFFFFF"/>
              </a:solidFill>
            </a:endParaRPr>
          </a:p>
          <a:p>
            <a:pPr marL="342900" indent="-342900">
              <a:lnSpc>
                <a:spcPct val="100000"/>
              </a:lnSpc>
              <a:spcBef>
                <a:spcPts val="0"/>
              </a:spcBef>
            </a:pPr>
            <a:r>
              <a:rPr lang="en-US" sz="3200" dirty="0">
                <a:solidFill>
                  <a:srgbClr val="FFFFFF"/>
                </a:solidFill>
              </a:rPr>
              <a:t>LCIF Grant Information: </a:t>
            </a:r>
            <a:r>
              <a:rPr lang="en-US" sz="3200" u="sng" dirty="0" err="1">
                <a:solidFill>
                  <a:schemeClr val="accent2"/>
                </a:solidFill>
              </a:rPr>
              <a:t>lionsclubs.org</a:t>
            </a:r>
            <a:r>
              <a:rPr lang="en-US" sz="3200" u="sng" dirty="0">
                <a:solidFill>
                  <a:schemeClr val="accent2"/>
                </a:solidFill>
              </a:rPr>
              <a:t>/</a:t>
            </a:r>
            <a:r>
              <a:rPr lang="en-US" sz="3200" u="sng" dirty="0" err="1">
                <a:solidFill>
                  <a:schemeClr val="accent2"/>
                </a:solidFill>
              </a:rPr>
              <a:t>grantstoolkit</a:t>
            </a:r>
            <a:endParaRPr lang="en-US" sz="3200" u="sng" dirty="0">
              <a:solidFill>
                <a:schemeClr val="accent2"/>
              </a:solidFill>
            </a:endParaRPr>
          </a:p>
          <a:p>
            <a:pPr marL="800100" lvl="1" indent="-342900">
              <a:spcAft>
                <a:spcPts val="3600"/>
              </a:spcAft>
            </a:pPr>
            <a:r>
              <a:rPr lang="en-US" sz="2800" dirty="0">
                <a:solidFill>
                  <a:srgbClr val="FFFFFF"/>
                </a:solidFill>
              </a:rPr>
              <a:t>Email: </a:t>
            </a:r>
            <a:r>
              <a:rPr lang="en-US" sz="2800" u="sng" dirty="0" err="1">
                <a:solidFill>
                  <a:srgbClr val="407CCA"/>
                </a:solidFill>
              </a:rPr>
              <a:t>lcifglobalgrants@lionsclubs.org</a:t>
            </a:r>
            <a:endParaRPr lang="en-US" sz="2800" u="sng" dirty="0">
              <a:solidFill>
                <a:srgbClr val="407CCA"/>
              </a:solidFill>
            </a:endParaRPr>
          </a:p>
          <a:p>
            <a:pPr marL="342900" indent="-342900">
              <a:spcAft>
                <a:spcPts val="3600"/>
              </a:spcAft>
            </a:pPr>
            <a:endParaRPr lang="en-US" u="sng" dirty="0">
              <a:solidFill>
                <a:srgbClr val="407CCA"/>
              </a:solidFill>
            </a:endParaRPr>
          </a:p>
          <a:p>
            <a:pPr marL="342900" indent="-342900"/>
            <a:endParaRPr lang="en-US" sz="2400" dirty="0">
              <a:solidFill>
                <a:srgbClr val="FFFFFF"/>
              </a:solidFill>
            </a:endParaRPr>
          </a:p>
          <a:p>
            <a:endParaRPr lang="en-US" dirty="0"/>
          </a:p>
        </p:txBody>
      </p:sp>
      <p:sp>
        <p:nvSpPr>
          <p:cNvPr id="2" name="Title 1">
            <a:extLst>
              <a:ext uri="{FF2B5EF4-FFF2-40B4-BE49-F238E27FC236}">
                <a16:creationId xmlns:a16="http://schemas.microsoft.com/office/drawing/2014/main" id="{249D76B7-018C-164F-B057-8C7BA9E1687C}"/>
              </a:ext>
            </a:extLst>
          </p:cNvPr>
          <p:cNvSpPr>
            <a:spLocks noGrp="1"/>
          </p:cNvSpPr>
          <p:nvPr>
            <p:ph type="title"/>
          </p:nvPr>
        </p:nvSpPr>
        <p:spPr/>
        <p:txBody>
          <a:bodyPr/>
          <a:lstStyle/>
          <a:p>
            <a:r>
              <a:rPr lang="en-US" dirty="0"/>
              <a:t>RESOURCES</a:t>
            </a:r>
          </a:p>
        </p:txBody>
      </p:sp>
      <p:cxnSp>
        <p:nvCxnSpPr>
          <p:cNvPr id="12" name="Straight Connector 11">
            <a:extLst>
              <a:ext uri="{FF2B5EF4-FFF2-40B4-BE49-F238E27FC236}">
                <a16:creationId xmlns:a16="http://schemas.microsoft.com/office/drawing/2014/main" id="{49B73B38-6DB2-1649-8C7B-97B828DA3C31}"/>
              </a:ext>
            </a:extLst>
          </p:cNvPr>
          <p:cNvCxnSpPr/>
          <p:nvPr/>
        </p:nvCxnSpPr>
        <p:spPr>
          <a:xfrm>
            <a:off x="529568" y="963295"/>
            <a:ext cx="2743200" cy="0"/>
          </a:xfrm>
          <a:prstGeom prst="line">
            <a:avLst/>
          </a:prstGeom>
          <a:noFill/>
          <a:ln w="38100" cap="flat" cmpd="sng" algn="ctr">
            <a:solidFill>
              <a:srgbClr val="EBB700"/>
            </a:solidFill>
            <a:prstDash val="solid"/>
            <a:miter lim="800000"/>
          </a:ln>
          <a:effectLst/>
        </p:spPr>
      </p:cxnSp>
    </p:spTree>
    <p:extLst>
      <p:ext uri="{BB962C8B-B14F-4D97-AF65-F5344CB8AC3E}">
        <p14:creationId xmlns:p14="http://schemas.microsoft.com/office/powerpoint/2010/main" val="3405781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4D2F6D-8275-114C-87B5-061A4D037F6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615757" y="0"/>
            <a:ext cx="6566302" cy="7467975"/>
          </a:xfrm>
          <a:prstGeom prst="rect">
            <a:avLst/>
          </a:prstGeom>
        </p:spPr>
      </p:pic>
      <p:sp>
        <p:nvSpPr>
          <p:cNvPr id="16" name="Title 15">
            <a:extLst>
              <a:ext uri="{FF2B5EF4-FFF2-40B4-BE49-F238E27FC236}">
                <a16:creationId xmlns:a16="http://schemas.microsoft.com/office/drawing/2014/main" id="{4677BF9C-88B2-C042-A665-9C9936033713}"/>
              </a:ext>
            </a:extLst>
          </p:cNvPr>
          <p:cNvSpPr>
            <a:spLocks noGrp="1"/>
          </p:cNvSpPr>
          <p:nvPr>
            <p:ph type="ctrTitle"/>
          </p:nvPr>
        </p:nvSpPr>
        <p:spPr/>
        <p:txBody>
          <a:bodyPr>
            <a:normAutofit/>
          </a:bodyPr>
          <a:lstStyle/>
          <a:p>
            <a:r>
              <a:rPr lang="en-US" b="1" dirty="0"/>
              <a:t>THANK</a:t>
            </a:r>
            <a:br>
              <a:rPr lang="en-US" b="1" dirty="0"/>
            </a:br>
            <a:r>
              <a:rPr lang="en-US" b="1" dirty="0"/>
              <a:t>YOU!</a:t>
            </a:r>
          </a:p>
        </p:txBody>
      </p:sp>
    </p:spTree>
    <p:extLst>
      <p:ext uri="{BB962C8B-B14F-4D97-AF65-F5344CB8AC3E}">
        <p14:creationId xmlns:p14="http://schemas.microsoft.com/office/powerpoint/2010/main" val="364242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C664E6FB-B51E-9943-8046-A27B01CE4D2D}"/>
              </a:ext>
            </a:extLst>
          </p:cNvPr>
          <p:cNvGrpSpPr/>
          <p:nvPr/>
        </p:nvGrpSpPr>
        <p:grpSpPr>
          <a:xfrm>
            <a:off x="546237" y="883630"/>
            <a:ext cx="5090737" cy="5090737"/>
            <a:chOff x="8153757" y="396636"/>
            <a:chExt cx="3240987" cy="3240987"/>
          </a:xfrm>
        </p:grpSpPr>
        <p:sp>
          <p:nvSpPr>
            <p:cNvPr id="55" name="Oval 54">
              <a:extLst>
                <a:ext uri="{FF2B5EF4-FFF2-40B4-BE49-F238E27FC236}">
                  <a16:creationId xmlns:a16="http://schemas.microsoft.com/office/drawing/2014/main" id="{DA0D08CB-484C-1342-9BAC-0A873B4A8D46}"/>
                </a:ext>
              </a:extLst>
            </p:cNvPr>
            <p:cNvSpPr/>
            <p:nvPr/>
          </p:nvSpPr>
          <p:spPr>
            <a:xfrm>
              <a:off x="8153757" y="396636"/>
              <a:ext cx="3240987" cy="3240987"/>
            </a:xfrm>
            <a:prstGeom prst="ellipse">
              <a:avLst/>
            </a:prstGeom>
            <a:noFill/>
            <a:ln w="12700"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F0302020204030204"/>
                <a:ea typeface="+mn-ea"/>
                <a:cs typeface="+mn-cs"/>
              </a:endParaRPr>
            </a:p>
          </p:txBody>
        </p:sp>
        <p:pic>
          <p:nvPicPr>
            <p:cNvPr id="56" name="Picture 55">
              <a:extLst>
                <a:ext uri="{FF2B5EF4-FFF2-40B4-BE49-F238E27FC236}">
                  <a16:creationId xmlns:a16="http://schemas.microsoft.com/office/drawing/2014/main" id="{931B9251-AFEB-A44B-9282-B148CC346C0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598118" y="911792"/>
              <a:ext cx="2497207" cy="1902040"/>
            </a:xfrm>
            <a:prstGeom prst="rect">
              <a:avLst/>
            </a:prstGeom>
          </p:spPr>
        </p:pic>
      </p:grpSp>
      <p:sp>
        <p:nvSpPr>
          <p:cNvPr id="53" name="TextBox 52">
            <a:extLst>
              <a:ext uri="{FF2B5EF4-FFF2-40B4-BE49-F238E27FC236}">
                <a16:creationId xmlns:a16="http://schemas.microsoft.com/office/drawing/2014/main" id="{CED260D9-5E79-C94D-BAEC-B621955CE6ED}"/>
              </a:ext>
            </a:extLst>
          </p:cNvPr>
          <p:cNvSpPr txBox="1"/>
          <p:nvPr/>
        </p:nvSpPr>
        <p:spPr>
          <a:xfrm>
            <a:off x="6749109" y="1613116"/>
            <a:ext cx="4711546" cy="36317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a:noFill/>
                </a:ln>
                <a:solidFill>
                  <a:srgbClr val="EBB700"/>
                </a:solidFill>
                <a:effectLst/>
                <a:uLnTx/>
                <a:uFillTx/>
                <a:latin typeface="Arial" panose="020B0604020202020204"/>
                <a:ea typeface="+mn-ea"/>
                <a:cs typeface="Arial" panose="020B0604020202020204" pitchFamily="34" charset="0"/>
              </a:rPr>
              <a:t>100%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EFFFF"/>
                </a:solidFill>
                <a:effectLst/>
                <a:uLnTx/>
                <a:uFillTx/>
                <a:latin typeface="Arial" panose="020B0604020202020204"/>
                <a:ea typeface="+mn-ea"/>
                <a:cs typeface="Arial" panose="020B0604020202020204" pitchFamily="34" charset="0"/>
              </a:rPr>
              <a:t>of donations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EFFFF"/>
                </a:solidFill>
                <a:effectLst/>
                <a:uLnTx/>
                <a:uFillTx/>
                <a:latin typeface="Arial" panose="020B0604020202020204"/>
                <a:ea typeface="+mn-ea"/>
                <a:cs typeface="Arial" panose="020B0604020202020204" pitchFamily="34" charset="0"/>
              </a:rPr>
              <a:t>support those </a:t>
            </a:r>
            <a:br>
              <a:rPr kumimoji="0" lang="en-US" sz="3600" b="0" i="0" u="none" strike="noStrike" kern="1200" cap="none" spc="0" normalizeH="0" baseline="0" noProof="0" dirty="0">
                <a:ln>
                  <a:noFill/>
                </a:ln>
                <a:solidFill>
                  <a:srgbClr val="FEFFFF"/>
                </a:solidFill>
                <a:effectLst/>
                <a:uLnTx/>
                <a:uFillTx/>
                <a:latin typeface="Arial" panose="020B0604020202020204"/>
                <a:ea typeface="+mn-ea"/>
                <a:cs typeface="Arial" panose="020B0604020202020204" pitchFamily="34" charset="0"/>
              </a:rPr>
            </a:br>
            <a:r>
              <a:rPr kumimoji="0" lang="en-US" sz="3600" b="0" i="0" u="none" strike="noStrike" kern="1200" cap="none" spc="0" normalizeH="0" baseline="0" noProof="0" dirty="0">
                <a:ln>
                  <a:noFill/>
                </a:ln>
                <a:solidFill>
                  <a:srgbClr val="FEFFFF"/>
                </a:solidFill>
                <a:effectLst/>
                <a:uLnTx/>
                <a:uFillTx/>
                <a:latin typeface="Arial" panose="020B0604020202020204"/>
                <a:ea typeface="+mn-ea"/>
                <a:cs typeface="Arial" panose="020B0604020202020204" pitchFamily="34" charset="0"/>
              </a:rPr>
              <a:t>in need</a:t>
            </a:r>
          </a:p>
        </p:txBody>
      </p:sp>
    </p:spTree>
    <p:extLst>
      <p:ext uri="{BB962C8B-B14F-4D97-AF65-F5344CB8AC3E}">
        <p14:creationId xmlns:p14="http://schemas.microsoft.com/office/powerpoint/2010/main" val="2055663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924886" y="1720840"/>
            <a:ext cx="6045539"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LCIF: </a:t>
            </a:r>
            <a:br>
              <a:rPr kumimoji="0" lang="en-US" sz="5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5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HELPING HUMANITARIANS ROAR</a:t>
            </a:r>
          </a:p>
        </p:txBody>
      </p:sp>
    </p:spTree>
    <p:extLst>
      <p:ext uri="{BB962C8B-B14F-4D97-AF65-F5344CB8AC3E}">
        <p14:creationId xmlns:p14="http://schemas.microsoft.com/office/powerpoint/2010/main" val="2916277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7D02572-0DFA-B141-91FB-5626C92862F1}"/>
              </a:ext>
            </a:extLst>
          </p:cNvPr>
          <p:cNvSpPr>
            <a:spLocks noGrp="1"/>
          </p:cNvSpPr>
          <p:nvPr>
            <p:ph type="title"/>
          </p:nvPr>
        </p:nvSpPr>
        <p:spPr/>
        <p:txBody>
          <a:bodyPr>
            <a:normAutofit fontScale="90000"/>
          </a:bodyPr>
          <a:lstStyle/>
          <a:p>
            <a:br>
              <a:rPr lang="en-US" dirty="0"/>
            </a:br>
            <a:endParaRPr lang="en-US" dirty="0"/>
          </a:p>
        </p:txBody>
      </p:sp>
      <p:pic>
        <p:nvPicPr>
          <p:cNvPr id="2" name="Online Media 1" descr="LCIF: Helping Humanitarians Roar">
            <a:hlinkClick r:id="" action="ppaction://media"/>
            <a:extLst>
              <a:ext uri="{FF2B5EF4-FFF2-40B4-BE49-F238E27FC236}">
                <a16:creationId xmlns:a16="http://schemas.microsoft.com/office/drawing/2014/main" id="{8916C023-58B4-2E4D-973A-16F28E440C66}"/>
              </a:ext>
            </a:extLst>
          </p:cNvPr>
          <p:cNvPicPr>
            <a:picLocks noRot="1" noChangeAspect="1"/>
          </p:cNvPicPr>
          <p:nvPr>
            <a:videoFile r:link="rId1"/>
          </p:nvPr>
        </p:nvPicPr>
        <p:blipFill>
          <a:blip r:embed="rId3"/>
          <a:stretch>
            <a:fillRect/>
          </a:stretch>
        </p:blipFill>
        <p:spPr>
          <a:xfrm>
            <a:off x="1477648" y="819631"/>
            <a:ext cx="9236704" cy="5218738"/>
          </a:xfrm>
          <a:prstGeom prst="rect">
            <a:avLst/>
          </a:prstGeom>
        </p:spPr>
      </p:pic>
    </p:spTree>
    <p:extLst>
      <p:ext uri="{BB962C8B-B14F-4D97-AF65-F5344CB8AC3E}">
        <p14:creationId xmlns:p14="http://schemas.microsoft.com/office/powerpoint/2010/main" val="2822338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C09FFCE-886E-4B42-8CE0-21CFA2AE440A}"/>
              </a:ext>
            </a:extLst>
          </p:cNvPr>
          <p:cNvSpPr txBox="1"/>
          <p:nvPr/>
        </p:nvSpPr>
        <p:spPr>
          <a:xfrm>
            <a:off x="443713" y="396410"/>
            <a:ext cx="741549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300" normalizeH="0" baseline="0" noProof="0" dirty="0">
                <a:ln>
                  <a:noFill/>
                </a:ln>
                <a:solidFill>
                  <a:srgbClr val="FFFFFF"/>
                </a:solidFill>
                <a:effectLst/>
                <a:uLnTx/>
                <a:uFillTx/>
                <a:latin typeface="Arial" panose="020B0604020202020204"/>
                <a:ea typeface="+mn-ea"/>
                <a:cs typeface="Arial" panose="020B0604020202020204" pitchFamily="34" charset="0"/>
              </a:rPr>
              <a:t>SINCE 1968</a:t>
            </a:r>
          </a:p>
        </p:txBody>
      </p:sp>
      <p:pic>
        <p:nvPicPr>
          <p:cNvPr id="5" name="Picture 4">
            <a:extLst>
              <a:ext uri="{FF2B5EF4-FFF2-40B4-BE49-F238E27FC236}">
                <a16:creationId xmlns:a16="http://schemas.microsoft.com/office/drawing/2014/main" id="{19163009-289A-244D-A959-DE6431D3B2D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131742" y="898433"/>
            <a:ext cx="7796602" cy="5563157"/>
          </a:xfrm>
          <a:prstGeom prst="rect">
            <a:avLst/>
          </a:prstGeom>
          <a:effectLst>
            <a:outerShdw blurRad="50800" dist="38100" dir="2700000" algn="tl" rotWithShape="0">
              <a:prstClr val="black">
                <a:alpha val="40000"/>
              </a:prstClr>
            </a:outerShdw>
          </a:effectLst>
        </p:spPr>
      </p:pic>
      <p:cxnSp>
        <p:nvCxnSpPr>
          <p:cNvPr id="11" name="Straight Connector 10">
            <a:extLst>
              <a:ext uri="{FF2B5EF4-FFF2-40B4-BE49-F238E27FC236}">
                <a16:creationId xmlns:a16="http://schemas.microsoft.com/office/drawing/2014/main" id="{89C88698-A913-734B-ABF5-EF8090C2209F}"/>
              </a:ext>
            </a:extLst>
          </p:cNvPr>
          <p:cNvCxnSpPr/>
          <p:nvPr/>
        </p:nvCxnSpPr>
        <p:spPr>
          <a:xfrm>
            <a:off x="568465" y="1058302"/>
            <a:ext cx="2743200" cy="0"/>
          </a:xfrm>
          <a:prstGeom prst="line">
            <a:avLst/>
          </a:prstGeom>
          <a:noFill/>
          <a:ln w="38100" cap="flat" cmpd="sng" algn="ctr">
            <a:solidFill>
              <a:srgbClr val="EBB700"/>
            </a:solidFill>
            <a:prstDash val="solid"/>
            <a:miter lim="800000"/>
          </a:ln>
          <a:effectLst/>
        </p:spPr>
      </p:cxnSp>
      <p:sp>
        <p:nvSpPr>
          <p:cNvPr id="13" name="TextBox 12">
            <a:extLst>
              <a:ext uri="{FF2B5EF4-FFF2-40B4-BE49-F238E27FC236}">
                <a16:creationId xmlns:a16="http://schemas.microsoft.com/office/drawing/2014/main" id="{A3510094-3D28-564A-8B3F-CBAFA47A53AB}"/>
              </a:ext>
            </a:extLst>
          </p:cNvPr>
          <p:cNvSpPr txBox="1"/>
          <p:nvPr/>
        </p:nvSpPr>
        <p:spPr>
          <a:xfrm>
            <a:off x="568465" y="2297921"/>
            <a:ext cx="6531551" cy="22621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3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CONSTITUTIONAL AREA </a:t>
            </a:r>
            <a:r>
              <a:rPr lang="en-US" sz="2800" spc="300" dirty="0">
                <a:solidFill>
                  <a:srgbClr val="FFFFFF"/>
                </a:solidFill>
                <a:latin typeface="Arial" panose="020B0604020202020204" pitchFamily="34" charset="0"/>
                <a:cs typeface="Arial" panose="020B0604020202020204" pitchFamily="34" charset="0"/>
              </a:rPr>
              <a:t>IV</a:t>
            </a:r>
            <a:r>
              <a:rPr kumimoji="0" lang="en-US" sz="2800" b="0" i="0" u="none" strike="noStrike" kern="1200" cap="none" spc="3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1800"/>
              </a:spcAft>
              <a:buClrTx/>
              <a:buSzTx/>
              <a:buFontTx/>
              <a:buNone/>
              <a:tabLst/>
              <a:defRPr/>
            </a:pPr>
            <a:r>
              <a:rPr lang="en-US" sz="5400" dirty="0">
                <a:solidFill>
                  <a:schemeClr val="accent2"/>
                </a:solidFill>
                <a:latin typeface="Arial" panose="020B0604020202020204" pitchFamily="34" charset="0"/>
                <a:cs typeface="Arial" panose="020B0604020202020204" pitchFamily="34" charset="0"/>
              </a:rPr>
              <a:t>▸</a:t>
            </a:r>
            <a:r>
              <a:rPr lang="en-US" sz="4400" dirty="0">
                <a:solidFill>
                  <a:schemeClr val="bg1"/>
                </a:solidFill>
                <a:latin typeface="Arial" panose="020B0604020202020204" pitchFamily="34" charset="0"/>
                <a:cs typeface="Arial" panose="020B0604020202020204" pitchFamily="34" charset="0"/>
              </a:rPr>
              <a:t>1,600+ </a:t>
            </a:r>
            <a:r>
              <a:rPr kumimoji="0" lang="en-US" sz="4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grants</a:t>
            </a:r>
            <a:br>
              <a:rPr kumimoji="0" lang="en-US" sz="4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5400" b="0" i="0" u="none" strike="noStrike" kern="1200" cap="none" spc="0" normalizeH="0" baseline="0" noProof="0" dirty="0">
                <a:ln>
                  <a:noFill/>
                </a:ln>
                <a:solidFill>
                  <a:schemeClr val="accent2"/>
                </a:solidFill>
                <a:effectLst/>
                <a:uLnTx/>
                <a:uFillTx/>
                <a:latin typeface="Arial" panose="020B0604020202020204" pitchFamily="34" charset="0"/>
                <a:ea typeface="+mn-ea"/>
                <a:cs typeface="Arial" panose="020B0604020202020204" pitchFamily="34" charset="0"/>
              </a:rPr>
              <a:t>▸</a:t>
            </a:r>
            <a:r>
              <a:rPr kumimoji="0" lang="en-US" sz="4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US$76 </a:t>
            </a:r>
            <a:r>
              <a:rPr lang="en-US" sz="4400" dirty="0">
                <a:solidFill>
                  <a:schemeClr val="bg1"/>
                </a:solidFill>
                <a:latin typeface="Arial" panose="020B0604020202020204" pitchFamily="34" charset="0"/>
                <a:cs typeface="Arial" panose="020B0604020202020204" pitchFamily="34" charset="0"/>
              </a:rPr>
              <a:t>million</a:t>
            </a:r>
            <a:endParaRPr kumimoji="0" lang="en-US" sz="4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20982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07AB9CB7-F05F-B84E-A7F2-97782D1C7162}"/>
              </a:ext>
            </a:extLst>
          </p:cNvPr>
          <p:cNvGraphicFramePr/>
          <p:nvPr>
            <p:extLst>
              <p:ext uri="{D42A27DB-BD31-4B8C-83A1-F6EECF244321}">
                <p14:modId xmlns:p14="http://schemas.microsoft.com/office/powerpoint/2010/main" val="1032215506"/>
              </p:ext>
            </p:extLst>
          </p:nvPr>
        </p:nvGraphicFramePr>
        <p:xfrm>
          <a:off x="430212" y="1684842"/>
          <a:ext cx="9521130" cy="4632571"/>
        </p:xfrm>
        <a:graphic>
          <a:graphicData uri="http://schemas.openxmlformats.org/drawingml/2006/chart">
            <c:chart xmlns:c="http://schemas.openxmlformats.org/drawingml/2006/chart" xmlns:r="http://schemas.openxmlformats.org/officeDocument/2006/relationships" r:id="rId3"/>
          </a:graphicData>
        </a:graphic>
      </p:graphicFrame>
      <p:sp>
        <p:nvSpPr>
          <p:cNvPr id="27" name="TextBox 26">
            <a:extLst>
              <a:ext uri="{FF2B5EF4-FFF2-40B4-BE49-F238E27FC236}">
                <a16:creationId xmlns:a16="http://schemas.microsoft.com/office/drawing/2014/main" id="{B81C521A-0799-4A49-876B-797FDFEF4AA9}"/>
              </a:ext>
            </a:extLst>
          </p:cNvPr>
          <p:cNvSpPr txBox="1"/>
          <p:nvPr/>
        </p:nvSpPr>
        <p:spPr>
          <a:xfrm>
            <a:off x="430212" y="461012"/>
            <a:ext cx="964622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3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GRANT AWARDS BY CAUSE AREA</a:t>
            </a:r>
            <a:br>
              <a:rPr kumimoji="0" lang="en-US" sz="4000" b="1" i="0" u="none" strike="noStrike" kern="1200" cap="none" spc="3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2000" b="1" i="0" u="none" strike="noStrike" kern="1200" cap="none" spc="3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2020-2021 (US$)</a:t>
            </a:r>
            <a:endParaRPr kumimoji="0" lang="en-US" sz="4000" b="1" i="0" u="none" strike="noStrike" kern="1200" cap="none" spc="3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28" name="Straight Connector 27">
            <a:extLst>
              <a:ext uri="{FF2B5EF4-FFF2-40B4-BE49-F238E27FC236}">
                <a16:creationId xmlns:a16="http://schemas.microsoft.com/office/drawing/2014/main" id="{C3969DC2-0380-8344-9A8D-E179936D0C8C}"/>
              </a:ext>
            </a:extLst>
          </p:cNvPr>
          <p:cNvCxnSpPr/>
          <p:nvPr/>
        </p:nvCxnSpPr>
        <p:spPr>
          <a:xfrm>
            <a:off x="527428" y="1476675"/>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3212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LCIF">
      <a:dk1>
        <a:srgbClr val="555659"/>
      </a:dk1>
      <a:lt1>
        <a:srgbClr val="FEFFFF"/>
      </a:lt1>
      <a:dk2>
        <a:srgbClr val="00338D"/>
      </a:dk2>
      <a:lt2>
        <a:srgbClr val="B3B2B1"/>
      </a:lt2>
      <a:accent1>
        <a:srgbClr val="0D2140"/>
      </a:accent1>
      <a:accent2>
        <a:srgbClr val="EBB700"/>
      </a:accent2>
      <a:accent3>
        <a:srgbClr val="407CCA"/>
      </a:accent3>
      <a:accent4>
        <a:srgbClr val="792482"/>
      </a:accent4>
      <a:accent5>
        <a:srgbClr val="00AB68"/>
      </a:accent5>
      <a:accent6>
        <a:srgbClr val="FF5B34"/>
      </a:accent6>
      <a:hlink>
        <a:srgbClr val="004DD5"/>
      </a:hlink>
      <a:folHlink>
        <a:srgbClr val="B4250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LCIF">
      <a:dk1>
        <a:srgbClr val="555659"/>
      </a:dk1>
      <a:lt1>
        <a:srgbClr val="FEFFFF"/>
      </a:lt1>
      <a:dk2>
        <a:srgbClr val="00338D"/>
      </a:dk2>
      <a:lt2>
        <a:srgbClr val="B3B2B1"/>
      </a:lt2>
      <a:accent1>
        <a:srgbClr val="0D2140"/>
      </a:accent1>
      <a:accent2>
        <a:srgbClr val="EBB700"/>
      </a:accent2>
      <a:accent3>
        <a:srgbClr val="407CCA"/>
      </a:accent3>
      <a:accent4>
        <a:srgbClr val="792482"/>
      </a:accent4>
      <a:accent5>
        <a:srgbClr val="00AB68"/>
      </a:accent5>
      <a:accent6>
        <a:srgbClr val="FF5B34"/>
      </a:accent6>
      <a:hlink>
        <a:srgbClr val="004DD5"/>
      </a:hlink>
      <a:folHlink>
        <a:srgbClr val="B4250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83000">
              <a:srgbClr val="000000">
                <a:alpha val="45000"/>
              </a:srgbClr>
            </a:gs>
            <a:gs pos="51000">
              <a:srgbClr val="000000"/>
            </a:gs>
            <a:gs pos="100000">
              <a:srgbClr val="000000">
                <a:alpha val="0"/>
              </a:srgbClr>
            </a:gs>
          </a:gsLst>
          <a:lin ang="0" scaled="0"/>
        </a:gradFill>
        <a:ln w="12700" cap="flat" cmpd="sng" algn="ctr">
          <a:noFill/>
          <a:prstDash val="solid"/>
          <a:miter lim="800000"/>
        </a:ln>
        <a:effectLst/>
      </a:spPr>
      <a:bodyPr rtlCol="0" anchor="ctr"/>
      <a:lstStyle>
        <a:defPPr marL="0" marR="0" indent="0" algn="ctr" defTabSz="914400" eaLnBrk="1" fontAlgn="auto" latinLnBrk="0" hangingPunct="1">
          <a:lnSpc>
            <a:spcPct val="100000"/>
          </a:lnSpc>
          <a:spcBef>
            <a:spcPts val="0"/>
          </a:spcBef>
          <a:spcAft>
            <a:spcPts val="0"/>
          </a:spcAft>
          <a:buClrTx/>
          <a:buSzTx/>
          <a:buFontTx/>
          <a:buNone/>
          <a:tabLst/>
          <a:defRPr kumimoji="0" sz="1800" b="0" i="0" u="none" strike="noStrike" kern="0" cap="none" spc="0" normalizeH="0" baseline="0" noProof="0">
            <a:ln>
              <a:noFill/>
            </a:ln>
            <a:solidFill>
              <a:srgbClr val="FFFFFF"/>
            </a:solidFill>
            <a:effectLst/>
            <a:uLnTx/>
            <a:uFillTx/>
            <a:latin typeface="Century Gothic" panose="020F0302020204030204"/>
            <a:ea typeface="+mn-ea"/>
            <a:cs typeface="+mn-cs"/>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LCIF">
      <a:dk1>
        <a:srgbClr val="555659"/>
      </a:dk1>
      <a:lt1>
        <a:srgbClr val="FEFFFF"/>
      </a:lt1>
      <a:dk2>
        <a:srgbClr val="00338D"/>
      </a:dk2>
      <a:lt2>
        <a:srgbClr val="B3B2B1"/>
      </a:lt2>
      <a:accent1>
        <a:srgbClr val="0D2140"/>
      </a:accent1>
      <a:accent2>
        <a:srgbClr val="EBB700"/>
      </a:accent2>
      <a:accent3>
        <a:srgbClr val="407CCA"/>
      </a:accent3>
      <a:accent4>
        <a:srgbClr val="792482"/>
      </a:accent4>
      <a:accent5>
        <a:srgbClr val="00AB68"/>
      </a:accent5>
      <a:accent6>
        <a:srgbClr val="FF5B34"/>
      </a:accent6>
      <a:hlink>
        <a:srgbClr val="004DD5"/>
      </a:hlink>
      <a:folHlink>
        <a:srgbClr val="B4250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22491</TotalTime>
  <Words>4727</Words>
  <Application>Microsoft Macintosh PowerPoint</Application>
  <PresentationFormat>Widescreen</PresentationFormat>
  <Paragraphs>398</Paragraphs>
  <Slides>47</Slides>
  <Notes>44</Notes>
  <HiddenSlides>0</HiddenSlides>
  <MMClips>4</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47</vt:i4>
      </vt:variant>
    </vt:vector>
  </HeadingPairs>
  <TitlesOfParts>
    <vt:vector size="54" baseType="lpstr">
      <vt:lpstr>Arial</vt:lpstr>
      <vt:lpstr>Calibri</vt:lpstr>
      <vt:lpstr>Century Gothic</vt:lpstr>
      <vt:lpstr>Montserrat</vt:lpstr>
      <vt:lpstr>Office Theme</vt:lpstr>
      <vt:lpstr>1_Office Theme</vt:lpstr>
      <vt:lpstr>2_Office Theme</vt:lpstr>
      <vt:lpstr>OUR FOUNDATION OUR IMPACT</vt:lpstr>
      <vt:lpstr> </vt:lpstr>
      <vt:lpstr> </vt:lpstr>
      <vt:lpstr>PowerPoint Presentation</vt:lpstr>
      <vt:lpstr>PowerPoint Presentation</vt:lpstr>
      <vt:lpstr>PowerPoint Presentation</vt:lpstr>
      <vt:lpstr> </vt:lpstr>
      <vt:lpstr>PowerPoint Presentation</vt:lpstr>
      <vt:lpstr>PowerPoint Presentation</vt:lpstr>
      <vt:lpstr>PowerPoint Presentation</vt:lpstr>
      <vt:lpstr>LCIF: EMPOWERING LIONS SERVICE</vt:lpstr>
      <vt:lpstr>APPLICANT RESOURCES &amp; INFORMATION</vt:lpstr>
      <vt:lpstr>GRANT TYPES</vt:lpstr>
      <vt:lpstr>GRANT TYPES</vt:lpstr>
      <vt:lpstr>GRANT TYPES</vt:lpstr>
      <vt:lpstr>RELIEF FOR HAITI</vt:lpstr>
      <vt:lpstr>GRANT TYPES</vt:lpstr>
      <vt:lpstr>DELIVERING A  BRIGHTER FUTURE</vt:lpstr>
      <vt:lpstr>GRANT TYPES</vt:lpstr>
      <vt:lpstr>GRANT TYPES</vt:lpstr>
      <vt:lpstr>FIGHTING DIABETES IN EUROPE</vt:lpstr>
      <vt:lpstr>GRANT TYPES</vt:lpstr>
      <vt:lpstr>HOME AWAY FROM HOME</vt:lpstr>
      <vt:lpstr>GRANT TYPES</vt:lpstr>
      <vt:lpstr>GRANT TYPES</vt:lpstr>
      <vt:lpstr>SPREADING SMILES 2.0 A Day When No Child Sleeps Hungry US$2,500 // India</vt:lpstr>
      <vt:lpstr>DISTRICT &amp; CLUB COMMUNITY IMPACT GRANTS</vt:lpstr>
      <vt:lpstr>PowerPoint Presentation</vt:lpstr>
      <vt:lpstr>LCIF: STORIES OF PRIDE</vt:lpstr>
      <vt:lpstr>STORIES OF PRIDE</vt:lpstr>
      <vt:lpstr>A SPECIAL WEEKEND</vt:lpstr>
      <vt:lpstr> </vt:lpstr>
      <vt:lpstr>RINGING THE BELL OF BRAVERY</vt:lpstr>
      <vt:lpstr> </vt:lpstr>
      <vt:lpstr>CAMPAIGN 100: LCIF EMPOWERING SERVICE</vt:lpstr>
      <vt:lpstr>PowerPoint Presentation</vt:lpstr>
      <vt:lpstr>PowerPoint Presentation</vt:lpstr>
      <vt:lpstr>PowerPoint Presentation</vt:lpstr>
      <vt:lpstr>CAMPAIGN 100: WHAT WE’VE ACCOMPLISHED</vt:lpstr>
      <vt:lpstr>CAMPAIGN PROGRESS</vt:lpstr>
      <vt:lpstr>PowerPoint Presentation</vt:lpstr>
      <vt:lpstr>LAUNCHING NEW GRANT PROGRAMS</vt:lpstr>
      <vt:lpstr>LARGEST CAMPAIGN IN HISTORY</vt:lpstr>
      <vt:lpstr>PowerPoint Presentation</vt:lpstr>
      <vt:lpstr>JOIN US FOR FOUNDATION FRIDAYS!</vt:lpstr>
      <vt:lpstr>RESOURCES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Lebeck, Lara</dc:creator>
  <cp:lastModifiedBy>Robert Rettby</cp:lastModifiedBy>
  <cp:revision>252</cp:revision>
  <dcterms:created xsi:type="dcterms:W3CDTF">2020-08-19T15:32:31Z</dcterms:created>
  <dcterms:modified xsi:type="dcterms:W3CDTF">2021-12-02T14:53:49Z</dcterms:modified>
</cp:coreProperties>
</file>