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30"/>
  </p:notesMasterIdLst>
  <p:sldIdLst>
    <p:sldId id="2147472693" r:id="rId3"/>
    <p:sldId id="2147472694" r:id="rId4"/>
    <p:sldId id="2147472695" r:id="rId5"/>
    <p:sldId id="2147472696" r:id="rId6"/>
    <p:sldId id="2147472697" r:id="rId7"/>
    <p:sldId id="2147472698" r:id="rId8"/>
    <p:sldId id="2147472699" r:id="rId9"/>
    <p:sldId id="2147472700" r:id="rId10"/>
    <p:sldId id="2147472701" r:id="rId11"/>
    <p:sldId id="2147472702" r:id="rId12"/>
    <p:sldId id="2147472703" r:id="rId13"/>
    <p:sldId id="2147472704" r:id="rId14"/>
    <p:sldId id="2147472705" r:id="rId15"/>
    <p:sldId id="2147472706" r:id="rId16"/>
    <p:sldId id="2147472707" r:id="rId17"/>
    <p:sldId id="2147472708" r:id="rId18"/>
    <p:sldId id="2147472709" r:id="rId19"/>
    <p:sldId id="2147472710" r:id="rId20"/>
    <p:sldId id="2147472711" r:id="rId21"/>
    <p:sldId id="2147472712" r:id="rId22"/>
    <p:sldId id="2147472713" r:id="rId23"/>
    <p:sldId id="2147472714" r:id="rId24"/>
    <p:sldId id="2147472715" r:id="rId25"/>
    <p:sldId id="2147472716" r:id="rId26"/>
    <p:sldId id="2147472717" r:id="rId27"/>
    <p:sldId id="2147472718" r:id="rId28"/>
    <p:sldId id="214747271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4A78DB-E88A-A04A-A4C3-1BF30791ABA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DF9E5-0CC2-AE41-B6FD-3BDFE682F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44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97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0424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540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6311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Your role is </a:t>
            </a:r>
            <a:r>
              <a:rPr lang="en-US" dirty="0" err="1"/>
              <a:t>stragegic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901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593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030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1588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8060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415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457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419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997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735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442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4523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400" dirty="0">
              <a:ea typeface="ＭＳ Ｐゴシック" pitchFamily="34" charset="-128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70F1C-6A58-4466-8084-1EDED8104B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3113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Oral comments???</a:t>
            </a:r>
          </a:p>
          <a:p>
            <a:pPr algn="l"/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Some additional important points include:</a:t>
            </a:r>
          </a:p>
          <a:p>
            <a:pPr algn="l"/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en-US" sz="1800" b="0" i="0" u="none" strike="noStrike" baseline="0" dirty="0">
                <a:latin typeface="SymbolMT"/>
              </a:rPr>
              <a:t>• 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This report clears after June 30 each year and restarts at $0 on July 1. </a:t>
            </a:r>
          </a:p>
          <a:p>
            <a:pPr algn="l"/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en-US" sz="1800" b="0" i="0" u="none" strike="noStrike" baseline="0" dirty="0">
                <a:latin typeface="SymbolMT"/>
              </a:rPr>
              <a:t>• 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This report is not an accounting of credits toward Melvin Jones Fellowships, it reflects donations</a:t>
            </a: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and transfers of donations received within the designated fiscal year.</a:t>
            </a:r>
          </a:p>
          <a:p>
            <a:pPr algn="l"/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en-US" sz="1800" b="0" i="0" u="none" strike="noStrike" baseline="0" dirty="0">
                <a:latin typeface="SymbolMT"/>
              </a:rPr>
              <a:t>• 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This report is a useful tool in tracking 100% Contributing Member status or simply tracking</a:t>
            </a: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donation totals by club, district, or multiple district.</a:t>
            </a:r>
          </a:p>
          <a:p>
            <a:pPr algn="l"/>
            <a:endParaRPr lang="en-US" sz="1800" b="0" i="0" u="none" strike="noStrike" baseline="0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70F1C-6A58-4466-8084-1EDED8104B8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993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0" u="none" strike="noStrike" baseline="0" dirty="0">
                <a:latin typeface="SymbolMT"/>
              </a:rPr>
              <a:t>Also: </a:t>
            </a:r>
            <a:r>
              <a:rPr lang="en-US" sz="1800" b="1" dirty="0">
                <a:latin typeface="Arial"/>
                <a:ea typeface="Calibri"/>
                <a:cs typeface="Calibri"/>
              </a:rPr>
              <a:t>How To Access Reports On MyLCI</a:t>
            </a:r>
            <a:endParaRPr lang="en-US" sz="1800" b="1" i="0" u="none" strike="noStrike" baseline="0" dirty="0">
              <a:latin typeface="SymbolMT"/>
            </a:endParaRPr>
          </a:p>
          <a:p>
            <a:pPr algn="l"/>
            <a:endParaRPr lang="en-US" sz="1800" b="1" i="0" u="none" strike="noStrike" baseline="0" dirty="0">
              <a:latin typeface="SymbolMT"/>
            </a:endParaRPr>
          </a:p>
          <a:p>
            <a:pPr algn="l"/>
            <a:r>
              <a:rPr lang="en-US" sz="1800" b="1" i="0" u="none" strike="noStrike" baseline="0" dirty="0">
                <a:latin typeface="SymbolMT"/>
              </a:rPr>
              <a:t>This is the online application.  Let’s include it as well.  It will be good to talk about:  https://lionsclubs.jotform.com/212553776499875?language=en</a:t>
            </a:r>
          </a:p>
          <a:p>
            <a:pPr algn="l"/>
            <a:endParaRPr lang="en-US" sz="1800" b="0" i="0" u="none" strike="noStrike" baseline="0" dirty="0">
              <a:latin typeface="SymbolMT"/>
            </a:endParaRPr>
          </a:p>
          <a:p>
            <a:pPr algn="l"/>
            <a:endParaRPr lang="en-US" sz="1800" b="0" i="0" u="none" strike="noStrike" baseline="0" dirty="0">
              <a:latin typeface="SymbolMT"/>
            </a:endParaRPr>
          </a:p>
          <a:p>
            <a:pPr algn="l"/>
            <a:r>
              <a:rPr lang="en-US" sz="1800" b="0" i="0" u="none" strike="noStrike" baseline="0" dirty="0">
                <a:latin typeface="SymbolMT"/>
              </a:rPr>
              <a:t>• When Lions 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qualify for an MJF or PMJF they can access the application at this address on LCIF’s website:</a:t>
            </a:r>
          </a:p>
          <a:p>
            <a:pPr algn="l"/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en-US" sz="1800" b="0" i="0" u="none" strike="noStrike" baseline="0" dirty="0">
                <a:latin typeface="SymbolMT"/>
              </a:rPr>
              <a:t>• 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Clubs and Districts must also use the application to also request recognition</a:t>
            </a:r>
          </a:p>
          <a:p>
            <a:pPr algn="l"/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en-US" sz="1800" b="0" i="0" u="none" strike="noStrike" baseline="0" dirty="0">
                <a:latin typeface="SymbolMT"/>
              </a:rPr>
              <a:t>• 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Individual member credits are not transferrable to the club without written authorization</a:t>
            </a: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provided to LCIF Donor Services</a:t>
            </a:r>
          </a:p>
          <a:p>
            <a:pPr algn="l"/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en-US" sz="1800" b="0" i="0" u="none" strike="noStrike" baseline="0" dirty="0">
                <a:latin typeface="SymbolMT"/>
              </a:rPr>
              <a:t>• </a:t>
            </a:r>
            <a:r>
              <a:rPr lang="en-US" sz="1800" b="0" i="0" u="none" strike="noStrike" baseline="0" dirty="0">
                <a:latin typeface="Calibri" panose="020F0502020204030204" pitchFamily="34" charset="0"/>
              </a:rPr>
              <a:t>A club cannot complete an individual’s fellowship by combining club credits and personal credits</a:t>
            </a: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without the individual’s authorization provided to LCIF Donor Services</a:t>
            </a:r>
          </a:p>
          <a:p>
            <a:pPr algn="l"/>
            <a:endParaRPr lang="en-US" sz="1800" b="0" i="0" u="none" strike="noStrike" baseline="0" dirty="0">
              <a:latin typeface="Calibri" panose="020F0502020204030204" pitchFamily="34" charset="0"/>
            </a:endParaRPr>
          </a:p>
          <a:p>
            <a:pPr algn="l"/>
            <a:r>
              <a:rPr lang="en-US" sz="1800" b="0" i="0" u="none" strike="noStrike" baseline="0" dirty="0">
                <a:latin typeface="Calibri" panose="020F0502020204030204" pitchFamily="34" charset="0"/>
              </a:rPr>
              <a:t>Basically, only the person or institution holding credits may give permission for those credits to be used.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070F1C-6A58-4466-8084-1EDED8104B8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309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814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609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96313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367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947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1679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19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gi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3.wdp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6.wdp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microsoft.com/office/2007/relationships/hdphoto" Target="../media/hdphoto7.wdp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0.png"/><Relationship Id="rId4" Type="http://schemas.microsoft.com/office/2007/relationships/hdphoto" Target="../media/hdphoto8.wdp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gi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D5A84-5616-916F-FEC8-C670D533E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71A94C-2CD6-6F02-971A-3B5944007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8AB1B-0BA9-BCCF-A2B7-DCD4DB67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7F0-F81B-E841-96C1-E9FCABEA225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E3D797-AD84-16FE-842E-2430ECE15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52B7-7EE0-54BE-534C-86ADEDBE4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E14B-0E69-AD47-AA69-48FC0F04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13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7E383-36C9-2A7A-F911-0499F5924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EC55B2-52F2-5D4F-F65C-55979879C5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1384-40CC-E90C-CDA7-37E871D87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7F0-F81B-E841-96C1-E9FCABEA225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85D14-5496-9D78-9545-0AA7C03AD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D0EE6-217D-C777-BDB5-0075037E7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E14B-0E69-AD47-AA69-48FC0F04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08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F7FB4A-B73B-D0DE-9CF5-35BD89AF07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10670A-910B-5E84-0898-300193244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18085-2F3C-0342-606E-DF3A01C00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7F0-F81B-E841-96C1-E9FCABEA225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C095A-6314-FF4B-24A2-2A219ECFC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69720-1FB3-8944-A24C-DA78C2215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E14B-0E69-AD47-AA69-48FC0F04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28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396DB-1F56-6D4A-BCDC-A5F1B4E3E7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0818" y="1331088"/>
            <a:ext cx="11370019" cy="48450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F74E8E-73DC-B94C-AC22-082FD083696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A7F0D7D1-1430-0D43-B6B9-B46069553A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165531-C215-804F-AE12-55E8E3E82EFF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5DA1B5-E441-0844-B645-78621A908683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4E11239-27D7-A349-9313-6F72C8353D73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lide Number Placeholder 19">
            <a:extLst>
              <a:ext uri="{FF2B5EF4-FFF2-40B4-BE49-F238E27FC236}">
                <a16:creationId xmlns:a16="http://schemas.microsoft.com/office/drawing/2014/main" id="{FFB1BE5A-FAB0-9A45-A856-0089E4ECC20C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B15404F-B2E8-0C49-ADDD-0D23A833D5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31730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38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884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5088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9113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 spc="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4766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87579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lte Slide - Cama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588696" y="4133613"/>
            <a:ext cx="5075683" cy="8890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188AC8-FAC3-1147-B29D-05BA49105C15}"/>
              </a:ext>
            </a:extLst>
          </p:cNvPr>
          <p:cNvCxnSpPr/>
          <p:nvPr userDrawn="1"/>
        </p:nvCxnSpPr>
        <p:spPr>
          <a:xfrm>
            <a:off x="8773248" y="5228283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61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C0F8F-3785-B812-53E8-9C90B4BEE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E2E519-5F9B-29EC-E52D-3AA272702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0AACD-DFA3-8D80-A92C-B551BD59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7F0-F81B-E841-96C1-E9FCABEA225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DE5D8-8BC2-DB9A-0D11-CC503ECCC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6A1B7-9E9F-21EA-4A65-A90262489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E14B-0E69-AD47-AA69-48FC0F04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599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3"/>
            <a:ext cx="4375150" cy="1171945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C40AB8-98C1-0C42-B5FD-48529EB36ABB}"/>
              </a:ext>
            </a:extLst>
          </p:cNvPr>
          <p:cNvCxnSpPr/>
          <p:nvPr userDrawn="1"/>
        </p:nvCxnSpPr>
        <p:spPr>
          <a:xfrm>
            <a:off x="8773248" y="5290049"/>
            <a:ext cx="706581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9864" y="1381408"/>
            <a:ext cx="3073344" cy="234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88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ght Blue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08170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Purple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09107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Green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52839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Orange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18857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Yellow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8802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Lion Blue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0675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Dark Blue)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7966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2315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04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559C8-88EE-79A5-BE72-1A5DB991C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5FE9B-038C-42CE-955F-EE94ADD73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75E00-575D-47EC-606D-218C9DD02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7F0-F81B-E841-96C1-E9FCABEA225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F323D3-8125-04C8-D1ED-3ACD71C40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9A5CA5-5259-2C46-C3FD-61032F5E2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E14B-0E69-AD47-AA69-48FC0F04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54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98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07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2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28760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312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8775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11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8953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77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100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3887E9-B21A-A343-BACE-84B00412CD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8880" y="6436634"/>
            <a:ext cx="1895135" cy="28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013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CIF 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9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400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794" y="5622995"/>
            <a:ext cx="2743206" cy="1235006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64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D042F-2183-9B21-7501-F0BE7AC66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22163-0E45-CA72-BD66-80BEB8B93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ECD9A4-5933-D2DE-6B13-797FA0599F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80BB43-5383-D25E-B9E3-956E886E3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7F0-F81B-E841-96C1-E9FCABEA225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8D05F-D807-B4E7-7098-8158E27C3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2ADF5A-CE90-50D5-FE60-628953BE1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E14B-0E69-AD47-AA69-48FC0F04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104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4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74274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20315" y="2805403"/>
            <a:ext cx="3175250" cy="1247195"/>
          </a:xfrm>
          <a:noFill/>
        </p:spPr>
        <p:txBody>
          <a:bodyPr/>
          <a:lstStyle>
            <a:lvl1pPr algn="r">
              <a:defRPr sz="2400" strike="noStrike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509212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000" cap="none" spc="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72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24092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-1" y="6457115"/>
            <a:ext cx="430213" cy="320675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30213" y="375921"/>
            <a:ext cx="11337925" cy="603503"/>
          </a:xfrm>
        </p:spPr>
        <p:txBody>
          <a:bodyPr/>
          <a:lstStyle>
            <a:lvl1pPr>
              <a:defRPr sz="2000" cap="none" spc="3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79383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t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30213" y="1146175"/>
            <a:ext cx="11337925" cy="4859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82656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esenter Slide - Campaign 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4081" y="1327684"/>
            <a:ext cx="3724915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18" y="417404"/>
            <a:ext cx="1966916" cy="57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38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938963" y="4144963"/>
            <a:ext cx="4375150" cy="889000"/>
          </a:xfrm>
        </p:spPr>
        <p:txBody>
          <a:bodyPr>
            <a:normAutofit/>
          </a:bodyPr>
          <a:lstStyle>
            <a:lvl1pPr marL="0" indent="0" algn="ctr">
              <a:buNone/>
              <a:defRPr sz="1800" b="1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938963" y="5852207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400" b="0" spc="300" baseline="0">
                <a:solidFill>
                  <a:srgbClr val="00338D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1552899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 Slide - LCI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3F5D7-900A-AC42-A63B-4FA78C0E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30AB2-F1E8-9641-9B7E-11B57A53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8483" y="1327684"/>
            <a:ext cx="3076110" cy="2342971"/>
          </a:xfrm>
          <a:prstGeom prst="rect">
            <a:avLst/>
          </a:prstGeom>
        </p:spPr>
      </p:pic>
      <p:sp>
        <p:nvSpPr>
          <p:cNvPr id="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6320310" y="4544703"/>
            <a:ext cx="5612456" cy="627623"/>
          </a:xfrm>
        </p:spPr>
        <p:txBody>
          <a:bodyPr>
            <a:normAutofit/>
          </a:bodyPr>
          <a:lstStyle>
            <a:lvl1pPr marL="0" indent="0" algn="ctr">
              <a:buNone/>
              <a:defRPr sz="2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Name of Presenter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938963" y="5433954"/>
            <a:ext cx="4375150" cy="325912"/>
          </a:xfrm>
        </p:spPr>
        <p:txBody>
          <a:bodyPr>
            <a:normAutofit/>
          </a:bodyPr>
          <a:lstStyle>
            <a:lvl1pPr marL="0" indent="0" algn="ctr">
              <a:buNone/>
              <a:defRPr sz="1800" b="0" spc="0" baseline="0">
                <a:solidFill>
                  <a:schemeClr val="accent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>
                <a:latin typeface="Century Gothic" panose="020B0502020202020204" pitchFamily="34" charset="0"/>
              </a:defRPr>
            </a:lvl2pPr>
            <a:lvl3pPr marL="914400" indent="0">
              <a:buNone/>
              <a:defRPr>
                <a:latin typeface="Century Gothic" panose="020B0502020202020204" pitchFamily="34" charset="0"/>
              </a:defRPr>
            </a:lvl3pPr>
            <a:lvl4pPr marL="1371600" indent="0">
              <a:buNone/>
              <a:defRPr>
                <a:latin typeface="Century Gothic" panose="020B0502020202020204" pitchFamily="34" charset="0"/>
              </a:defRPr>
            </a:lvl4pPr>
            <a:lvl5pPr marL="1828800" indent="0">
              <a:buNone/>
              <a:defRPr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/>
              <a:t>Title(s)</a:t>
            </a:r>
          </a:p>
        </p:txBody>
      </p:sp>
    </p:spTree>
    <p:extLst>
      <p:ext uri="{BB962C8B-B14F-4D97-AF65-F5344CB8AC3E}">
        <p14:creationId xmlns:p14="http://schemas.microsoft.com/office/powerpoint/2010/main" val="1770352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A39F-991D-CE03-EE6E-5B698B0C1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17914-563F-CAF2-F1E7-E4BF8F436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A8395E-B5F7-EBAF-41EC-5CB652116D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331F2D-D591-14F8-155C-114A811EEB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73B2D7-1CC5-81BC-F651-3E34FBD086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BEA178-4DE5-7CA0-2BF7-FCD511DCF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7F0-F81B-E841-96C1-E9FCABEA225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09D6D8-F32D-3311-837E-820B33AD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F3C3CA-DDBB-DFC9-82A3-93A34B6A7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E14B-0E69-AD47-AA69-48FC0F04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74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1586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3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17285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22270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4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97430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45430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5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5196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Campaign 100 (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48516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Red-Orange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6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123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97009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2">
              <a:lumMod val="5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03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FFA73-1C97-9254-0BC9-79C73585C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3D953E-3873-AC1C-8C37-A7C0B4706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7F0-F81B-E841-96C1-E9FCABEA225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5BD5FB-27DD-E8CF-44A7-AA9A8ECF9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DF3649-74D1-DD43-5775-70F7EA356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E14B-0E69-AD47-AA69-48FC0F04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16186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LCIF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418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ampaign 100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12" y="5053063"/>
            <a:ext cx="1956418" cy="1139863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62757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Slide - LCIF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53DF2B5F-7BB1-844B-A8CF-86BF0DC0DC24}"/>
              </a:ext>
            </a:extLst>
          </p:cNvPr>
          <p:cNvSpPr/>
          <p:nvPr userDrawn="1"/>
        </p:nvSpPr>
        <p:spPr>
          <a:xfrm>
            <a:off x="-1880927" y="1042109"/>
            <a:ext cx="2654354" cy="2654354"/>
          </a:xfrm>
          <a:custGeom>
            <a:avLst/>
            <a:gdLst>
              <a:gd name="connsiteX0" fmla="*/ 1327177 w 2654354"/>
              <a:gd name="connsiteY0" fmla="*/ 0 h 2654354"/>
              <a:gd name="connsiteX1" fmla="*/ 2654354 w 2654354"/>
              <a:gd name="connsiteY1" fmla="*/ 1327177 h 2654354"/>
              <a:gd name="connsiteX2" fmla="*/ 1327177 w 2654354"/>
              <a:gd name="connsiteY2" fmla="*/ 2654354 h 2654354"/>
              <a:gd name="connsiteX3" fmla="*/ 0 w 2654354"/>
              <a:gd name="connsiteY3" fmla="*/ 1327177 h 2654354"/>
              <a:gd name="connsiteX4" fmla="*/ 1327177 w 2654354"/>
              <a:gd name="connsiteY4" fmla="*/ 0 h 2654354"/>
              <a:gd name="connsiteX5" fmla="*/ 1327177 w 2654354"/>
              <a:gd name="connsiteY5" fmla="*/ 346975 h 2654354"/>
              <a:gd name="connsiteX6" fmla="*/ 346975 w 2654354"/>
              <a:gd name="connsiteY6" fmla="*/ 1327177 h 2654354"/>
              <a:gd name="connsiteX7" fmla="*/ 1327177 w 2654354"/>
              <a:gd name="connsiteY7" fmla="*/ 2307379 h 2654354"/>
              <a:gd name="connsiteX8" fmla="*/ 2307379 w 2654354"/>
              <a:gd name="connsiteY8" fmla="*/ 1327177 h 2654354"/>
              <a:gd name="connsiteX9" fmla="*/ 1327177 w 2654354"/>
              <a:gd name="connsiteY9" fmla="*/ 346975 h 2654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54354" h="2654354">
                <a:moveTo>
                  <a:pt x="1327177" y="0"/>
                </a:moveTo>
                <a:cubicBezTo>
                  <a:pt x="2060157" y="0"/>
                  <a:pt x="2654354" y="594197"/>
                  <a:pt x="2654354" y="1327177"/>
                </a:cubicBezTo>
                <a:cubicBezTo>
                  <a:pt x="2654354" y="2060157"/>
                  <a:pt x="2060157" y="2654354"/>
                  <a:pt x="1327177" y="2654354"/>
                </a:cubicBezTo>
                <a:cubicBezTo>
                  <a:pt x="594197" y="2654354"/>
                  <a:pt x="0" y="2060157"/>
                  <a:pt x="0" y="1327177"/>
                </a:cubicBezTo>
                <a:cubicBezTo>
                  <a:pt x="0" y="594197"/>
                  <a:pt x="594197" y="0"/>
                  <a:pt x="1327177" y="0"/>
                </a:cubicBezTo>
                <a:close/>
                <a:moveTo>
                  <a:pt x="1327177" y="346975"/>
                </a:moveTo>
                <a:cubicBezTo>
                  <a:pt x="785826" y="346975"/>
                  <a:pt x="346975" y="785826"/>
                  <a:pt x="346975" y="1327177"/>
                </a:cubicBezTo>
                <a:cubicBezTo>
                  <a:pt x="346975" y="1868528"/>
                  <a:pt x="785826" y="2307379"/>
                  <a:pt x="1327177" y="2307379"/>
                </a:cubicBezTo>
                <a:cubicBezTo>
                  <a:pt x="1868528" y="2307379"/>
                  <a:pt x="2307379" y="1868528"/>
                  <a:pt x="2307379" y="1327177"/>
                </a:cubicBezTo>
                <a:cubicBezTo>
                  <a:pt x="2307379" y="785826"/>
                  <a:pt x="1868528" y="346975"/>
                  <a:pt x="1327177" y="346975"/>
                </a:cubicBezTo>
                <a:close/>
              </a:path>
            </a:pathLst>
          </a:custGeom>
          <a:solidFill>
            <a:schemeClr val="accent1">
              <a:lumMod val="25000"/>
              <a:lumOff val="75000"/>
              <a:alpha val="45000"/>
            </a:schemeClr>
          </a:solidFill>
          <a:ln w="3175">
            <a:solidFill>
              <a:schemeClr val="bg1">
                <a:alpha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1124712" y="1385855"/>
            <a:ext cx="5630930" cy="2310608"/>
          </a:xfrm>
        </p:spPr>
        <p:txBody>
          <a:bodyPr/>
          <a:lstStyle>
            <a:lvl1pPr>
              <a:lnSpc>
                <a:spcPct val="100000"/>
              </a:lnSpc>
              <a:defRPr sz="6600" cap="none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64E09D-EF31-294B-A40E-D3A58DED81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99" t="16752" r="6691" b="14440"/>
          <a:stretch/>
        </p:blipFill>
        <p:spPr>
          <a:xfrm>
            <a:off x="1124712" y="4885897"/>
            <a:ext cx="1891443" cy="151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656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Green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023619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Purple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4179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Yellow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accent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803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ght Blue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8515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Lion Blue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3992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- Globe (Dark Blue)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6341C-4825-DC49-BDEA-DF33C8A395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639621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30213" y="1440446"/>
            <a:ext cx="4032605" cy="1179924"/>
          </a:xfrm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610600" y="6300784"/>
            <a:ext cx="3157538" cy="3206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153150" y="1440446"/>
            <a:ext cx="5614988" cy="4900311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50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285750" indent="-285750">
              <a:lnSpc>
                <a:spcPct val="100000"/>
              </a:lnSpc>
              <a:buClr>
                <a:schemeClr val="bg1"/>
              </a:buClr>
              <a:buFont typeface="Arial" panose="020B0604020202020204" pitchFamily="34" charset="0"/>
              <a:buChar char="•"/>
              <a:tabLst/>
              <a:defRPr sz="22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927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Side Circle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  <a:noFill/>
        </p:spPr>
        <p:txBody>
          <a:bodyPr/>
          <a:lstStyle>
            <a:lvl1pPr algn="r"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078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1395C0-A8D5-3C04-96AB-C3910BC88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7F0-F81B-E841-96C1-E9FCABEA225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554F94-C6F5-7A58-0EFB-AEAC0DEB5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AD0F3-6A14-B3EA-EDD8-AC76080C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E14B-0E69-AD47-AA69-48FC0F04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30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Side Circle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346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- Side Circle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8151" y="2805403"/>
            <a:ext cx="3740734" cy="1247195"/>
          </a:xfrm>
        </p:spPr>
        <p:txBody>
          <a:bodyPr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4212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- Top Bar (Whit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58216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ack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6100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- Top Bar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B2FFF44-DBF6-4F9F-9F70-A48E8AF833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590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Map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449D-517E-7341-A77E-201DF9818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 sz="1800" cap="all" spc="7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5AEE6-DC3F-5349-8290-E320FA6B1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18DF74A-BC56-9A48-A87A-86FD4ECEA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8B32DCC-C169-6242-A663-729B7647A3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1169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4B313-304E-1544-812E-B26E845B419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39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5F52DB2-152F-DB49-A029-8F93B7496642}"/>
              </a:ext>
            </a:extLst>
          </p:cNvPr>
          <p:cNvCxnSpPr/>
          <p:nvPr userDrawn="1"/>
        </p:nvCxnSpPr>
        <p:spPr>
          <a:xfrm>
            <a:off x="1593449" y="4763260"/>
            <a:ext cx="803360" cy="0"/>
          </a:xfrm>
          <a:prstGeom prst="line">
            <a:avLst/>
          </a:prstGeom>
          <a:ln w="57150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A5804DBA-ADE4-5449-A882-1A32A1846A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3999" y="4183822"/>
            <a:ext cx="5953760" cy="579438"/>
          </a:xfrm>
        </p:spPr>
        <p:txBody>
          <a:bodyPr anchor="ctr">
            <a:noAutofit/>
          </a:bodyPr>
          <a:lstStyle>
            <a:lvl1pPr marL="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04408AF-60A3-844D-8C70-9844104855B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23999" y="4890262"/>
            <a:ext cx="4310063" cy="51816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pic>
        <p:nvPicPr>
          <p:cNvPr id="31" name="Picture 30" descr="A picture containing glass&#10;&#10;Description automatically generated">
            <a:extLst>
              <a:ext uri="{FF2B5EF4-FFF2-40B4-BE49-F238E27FC236}">
                <a16:creationId xmlns:a16="http://schemas.microsoft.com/office/drawing/2014/main" id="{C77B798E-B00B-BE4F-B652-3DEDF49E77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844394">
            <a:off x="-2415208" y="103180"/>
            <a:ext cx="3932220" cy="4034800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14D3A10-B393-6342-BAA0-AC888CDFA5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410" y="5841999"/>
            <a:ext cx="2208808" cy="64497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750DF2-3393-5544-8CED-BA62DB2BCA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7088" y="5938711"/>
            <a:ext cx="2810790" cy="4515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4476AB-9595-3945-82FD-3FFD7BA4E6E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9968" y="6164485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4026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4230E48-E98F-3B4A-B035-286A8E491E1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3CD42D-FF1A-0C47-8231-7E899959E7A0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ABA9C3-B604-9240-A0AD-A85DB7C7FB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0527" y="6430237"/>
            <a:ext cx="2100033" cy="337367"/>
          </a:xfrm>
          <a:prstGeom prst="rect">
            <a:avLst/>
          </a:prstGeom>
        </p:spPr>
      </p:pic>
      <p:pic>
        <p:nvPicPr>
          <p:cNvPr id="13" name="Picture 12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3C30ABBF-2E74-FC4C-B25D-B2CE07E7D2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5090" y="6397623"/>
            <a:ext cx="1378746" cy="4025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AFF672-4880-0248-871D-56B0BED9A01F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9709972" y="6598920"/>
            <a:ext cx="365760" cy="0"/>
          </a:xfrm>
          <a:prstGeom prst="line">
            <a:avLst/>
          </a:prstGeom>
          <a:ln w="22225">
            <a:solidFill>
              <a:srgbClr val="EB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9">
            <a:extLst>
              <a:ext uri="{FF2B5EF4-FFF2-40B4-BE49-F238E27FC236}">
                <a16:creationId xmlns:a16="http://schemas.microsoft.com/office/drawing/2014/main" id="{0F46DA33-1B5C-0B4A-A918-EB6397868ADB}"/>
              </a:ext>
            </a:extLst>
          </p:cNvPr>
          <p:cNvSpPr txBox="1">
            <a:spLocks/>
          </p:cNvSpPr>
          <p:nvPr userDrawn="1"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100" smtClean="0">
                <a:solidFill>
                  <a:schemeClr val="bg1"/>
                </a:solidFill>
              </a:rPr>
              <a:pPr/>
              <a:t>‹#›</a:t>
            </a:fld>
            <a:endParaRPr lang="en-US" sz="1100">
              <a:solidFill>
                <a:schemeClr val="bg1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414C3AC-72BD-E543-B9D2-0ECB6D607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D8E4F99F-BC94-DA4B-940F-63D0F0D9F4E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081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5889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60E41FF-E248-1EA4-A943-0BC35D873C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36D0290-D344-59A7-3676-4BD06B9956B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0399" y="1244601"/>
            <a:ext cx="7659757" cy="2387600"/>
          </a:xfrm>
        </p:spPr>
        <p:txBody>
          <a:bodyPr anchor="ctr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0E86D0F-5AC8-EAB7-4A47-FF7934D306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399" y="5613399"/>
            <a:ext cx="3036959" cy="8867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FA45F9E-C4AF-EFE3-4260-8FB402B1D8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F42C7ED-03DB-B4BE-2EB5-A9BF582C8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400" y="3632200"/>
            <a:ext cx="6360160" cy="74612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3031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396DB-1F56-6D4A-BCDC-A5F1B4E3E7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0818" y="1331088"/>
            <a:ext cx="11370019" cy="48450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F74E8E-73DC-B94C-AC22-082FD083696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A7F0D7D1-1430-0D43-B6B9-B46069553A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165531-C215-804F-AE12-55E8E3E82EFF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5DA1B5-E441-0844-B645-78621A908683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4E11239-27D7-A349-9313-6F72C8353D73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lide Number Placeholder 19">
            <a:extLst>
              <a:ext uri="{FF2B5EF4-FFF2-40B4-BE49-F238E27FC236}">
                <a16:creationId xmlns:a16="http://schemas.microsoft.com/office/drawing/2014/main" id="{FFB1BE5A-FAB0-9A45-A856-0089E4ECC20C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B15404F-B2E8-0C49-ADDD-0D23A833D5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43031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75AD8-D0FB-488A-0DB3-1D0ED063D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C3C47-FD12-0099-EDAD-841224A15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D47D-F506-0A49-026B-1C2B8DCDA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E686A-DB29-792D-89C8-3DBDECA18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7F0-F81B-E841-96C1-E9FCABEA225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6F3DA1-6065-9975-CB29-3C92814A0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88FF3-B48D-DA0E-8CA8-6526A02A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E14B-0E69-AD47-AA69-48FC0F04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0476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396DB-1F56-6D4A-BCDC-A5F1B4E3E7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0818" y="1331088"/>
            <a:ext cx="11370019" cy="48450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F74E8E-73DC-B94C-AC22-082FD0836967}"/>
              </a:ext>
            </a:extLst>
          </p:cNvPr>
          <p:cNvSpPr/>
          <p:nvPr userDrawn="1"/>
        </p:nvSpPr>
        <p:spPr>
          <a:xfrm>
            <a:off x="0" y="6339840"/>
            <a:ext cx="12192000" cy="518160"/>
          </a:xfrm>
          <a:prstGeom prst="rect">
            <a:avLst/>
          </a:prstGeom>
          <a:solidFill>
            <a:srgbClr val="0D224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picture containing food, drawing&#10;&#10;Description automatically generated">
            <a:extLst>
              <a:ext uri="{FF2B5EF4-FFF2-40B4-BE49-F238E27FC236}">
                <a16:creationId xmlns:a16="http://schemas.microsoft.com/office/drawing/2014/main" id="{A7F0D7D1-1430-0D43-B6B9-B46069553A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7697" y="6397623"/>
            <a:ext cx="1378746" cy="40259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165531-C215-804F-AE12-55E8E3E82EFF}"/>
              </a:ext>
            </a:extLst>
          </p:cNvPr>
          <p:cNvGrpSpPr/>
          <p:nvPr userDrawn="1"/>
        </p:nvGrpSpPr>
        <p:grpSpPr>
          <a:xfrm>
            <a:off x="11273010" y="6416040"/>
            <a:ext cx="125096" cy="365760"/>
            <a:chOff x="9970956" y="6416040"/>
            <a:chExt cx="125096" cy="36576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5DA1B5-E441-0844-B645-78621A908683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913172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4E11239-27D7-A349-9313-6F72C8353D73}"/>
                </a:ext>
              </a:extLst>
            </p:cNvPr>
            <p:cNvCxnSpPr>
              <a:cxnSpLocks/>
            </p:cNvCxnSpPr>
            <p:nvPr/>
          </p:nvCxnSpPr>
          <p:spPr>
            <a:xfrm rot="6600000">
              <a:off x="9788076" y="6598920"/>
              <a:ext cx="365760" cy="0"/>
            </a:xfrm>
            <a:prstGeom prst="line">
              <a:avLst/>
            </a:prstGeom>
            <a:ln w="22225">
              <a:solidFill>
                <a:srgbClr val="EBB8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Slide Number Placeholder 19">
            <a:extLst>
              <a:ext uri="{FF2B5EF4-FFF2-40B4-BE49-F238E27FC236}">
                <a16:creationId xmlns:a16="http://schemas.microsoft.com/office/drawing/2014/main" id="{FFB1BE5A-FAB0-9A45-A856-0089E4ECC20C}"/>
              </a:ext>
            </a:extLst>
          </p:cNvPr>
          <p:cNvSpPr txBox="1">
            <a:spLocks/>
          </p:cNvSpPr>
          <p:nvPr userDrawn="1"/>
        </p:nvSpPr>
        <p:spPr>
          <a:xfrm>
            <a:off x="11565313" y="6435092"/>
            <a:ext cx="563934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69D2149-6FA0-4B4E-8818-1AEC2B97CF46}" type="slidenum">
              <a:rPr lang="en-US" sz="1400" smtClean="0">
                <a:solidFill>
                  <a:schemeClr val="bg1"/>
                </a:solidFill>
              </a:rPr>
              <a:pPr/>
              <a:t>‹#›</a:t>
            </a:fld>
            <a:endParaRPr lang="en-US" sz="140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B15404F-B2E8-0C49-ADDD-0D23A833D5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19" y="365126"/>
            <a:ext cx="8653041" cy="665022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4397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6C222-21DB-511E-2848-41AAB2366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94D5AC-1FB6-B2F0-D84F-41BDBF383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4570F7-6E62-36D7-B662-19BADF1B2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C7E7A-E2D8-066B-01A6-5A7A8B5AA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D7F0-F81B-E841-96C1-E9FCABEA225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ED8D1-973E-9DFA-3162-147FF952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2D2660-C6B6-51FF-B2B4-4F54A867F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BE14B-0E69-AD47-AA69-48FC0F04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31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slideLayout" Target="../slideLayouts/slideLayout60.xml"/><Relationship Id="rId50" Type="http://schemas.openxmlformats.org/officeDocument/2006/relationships/slideLayout" Target="../slideLayouts/slideLayout63.xml"/><Relationship Id="rId55" Type="http://schemas.openxmlformats.org/officeDocument/2006/relationships/slideLayout" Target="../slideLayouts/slideLayout68.xml"/><Relationship Id="rId63" Type="http://schemas.openxmlformats.org/officeDocument/2006/relationships/slideLayout" Target="../slideLayouts/slideLayout76.xml"/><Relationship Id="rId68" Type="http://schemas.openxmlformats.org/officeDocument/2006/relationships/theme" Target="../theme/theme2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3" Type="http://schemas.openxmlformats.org/officeDocument/2006/relationships/slideLayout" Target="../slideLayouts/slideLayout66.xml"/><Relationship Id="rId58" Type="http://schemas.openxmlformats.org/officeDocument/2006/relationships/slideLayout" Target="../slideLayouts/slideLayout71.xml"/><Relationship Id="rId66" Type="http://schemas.openxmlformats.org/officeDocument/2006/relationships/slideLayout" Target="../slideLayouts/slideLayout79.xml"/><Relationship Id="rId5" Type="http://schemas.openxmlformats.org/officeDocument/2006/relationships/slideLayout" Target="../slideLayouts/slideLayout18.xml"/><Relationship Id="rId61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slideLayout" Target="../slideLayouts/slideLayout61.xml"/><Relationship Id="rId56" Type="http://schemas.openxmlformats.org/officeDocument/2006/relationships/slideLayout" Target="../slideLayouts/slideLayout69.xml"/><Relationship Id="rId64" Type="http://schemas.openxmlformats.org/officeDocument/2006/relationships/slideLayout" Target="../slideLayouts/slideLayout77.xml"/><Relationship Id="rId8" Type="http://schemas.openxmlformats.org/officeDocument/2006/relationships/slideLayout" Target="../slideLayouts/slideLayout21.xml"/><Relationship Id="rId51" Type="http://schemas.openxmlformats.org/officeDocument/2006/relationships/slideLayout" Target="../slideLayouts/slideLayout64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59" Type="http://schemas.openxmlformats.org/officeDocument/2006/relationships/slideLayout" Target="../slideLayouts/slideLayout72.xml"/><Relationship Id="rId67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54" Type="http://schemas.openxmlformats.org/officeDocument/2006/relationships/slideLayout" Target="../slideLayouts/slideLayout67.xml"/><Relationship Id="rId6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slideLayout" Target="../slideLayouts/slideLayout62.xml"/><Relationship Id="rId57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52" Type="http://schemas.openxmlformats.org/officeDocument/2006/relationships/slideLayout" Target="../slideLayouts/slideLayout65.xml"/><Relationship Id="rId60" Type="http://schemas.openxmlformats.org/officeDocument/2006/relationships/slideLayout" Target="../slideLayouts/slideLayout73.xml"/><Relationship Id="rId65" Type="http://schemas.openxmlformats.org/officeDocument/2006/relationships/slideLayout" Target="../slideLayouts/slideLayout78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75FE50-2310-6003-29BA-7ACE79C11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B49AA-A279-4D2A-0828-C2BACFE1C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429AE7-E4EE-435B-9E45-C1861D3740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41D7F0-F81B-E841-96C1-E9FCABEA225B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7DCC0-70E4-0C01-50F2-DCBE08729A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BD571-40C8-1098-312E-0CC25D4D8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FBE14B-0E69-AD47-AA69-48FC0F048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3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FCBE9B-B053-4247-9135-508EDFC7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213" y="375921"/>
            <a:ext cx="11337925" cy="60350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A8757-FD40-A348-8CED-87C9C197C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0213" y="1447800"/>
            <a:ext cx="11337925" cy="48798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106D3-85BB-4F45-82F7-1B63EA31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213" y="6300784"/>
            <a:ext cx="7726235" cy="31940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B5F44-B557-3941-A253-880F88576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00784"/>
            <a:ext cx="3157538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FFF44-DBF6-4F9F-9F70-A48E8AF833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2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  <p:sldLayoutId id="2147483698" r:id="rId36"/>
    <p:sldLayoutId id="2147483699" r:id="rId37"/>
    <p:sldLayoutId id="2147483700" r:id="rId38"/>
    <p:sldLayoutId id="2147483701" r:id="rId39"/>
    <p:sldLayoutId id="2147483702" r:id="rId40"/>
    <p:sldLayoutId id="2147483703" r:id="rId41"/>
    <p:sldLayoutId id="2147483704" r:id="rId42"/>
    <p:sldLayoutId id="2147483705" r:id="rId43"/>
    <p:sldLayoutId id="2147483706" r:id="rId44"/>
    <p:sldLayoutId id="2147483707" r:id="rId45"/>
    <p:sldLayoutId id="2147483708" r:id="rId46"/>
    <p:sldLayoutId id="2147483709" r:id="rId47"/>
    <p:sldLayoutId id="2147483710" r:id="rId48"/>
    <p:sldLayoutId id="2147483711" r:id="rId49"/>
    <p:sldLayoutId id="2147483712" r:id="rId50"/>
    <p:sldLayoutId id="2147483713" r:id="rId51"/>
    <p:sldLayoutId id="2147483714" r:id="rId52"/>
    <p:sldLayoutId id="2147483715" r:id="rId53"/>
    <p:sldLayoutId id="2147483716" r:id="rId54"/>
    <p:sldLayoutId id="2147483717" r:id="rId55"/>
    <p:sldLayoutId id="2147483718" r:id="rId56"/>
    <p:sldLayoutId id="2147483719" r:id="rId57"/>
    <p:sldLayoutId id="2147483720" r:id="rId58"/>
    <p:sldLayoutId id="2147483721" r:id="rId59"/>
    <p:sldLayoutId id="2147483722" r:id="rId60"/>
    <p:sldLayoutId id="2147483723" r:id="rId61"/>
    <p:sldLayoutId id="2147483724" r:id="rId62"/>
    <p:sldLayoutId id="2147483725" r:id="rId63"/>
    <p:sldLayoutId id="2147483726" r:id="rId64"/>
    <p:sldLayoutId id="2147483727" r:id="rId65"/>
    <p:sldLayoutId id="2147483728" r:id="rId66"/>
    <p:sldLayoutId id="2147483729" r:id="rId67"/>
  </p:sldLayoutIdLst>
  <p:hf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1800" kern="1200" cap="all" spc="10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600"/>
        </a:spcAft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>
          <p15:clr>
            <a:srgbClr val="F26B43"/>
          </p15:clr>
        </p15:guide>
        <p15:guide id="3" pos="271">
          <p15:clr>
            <a:srgbClr val="F26B43"/>
          </p15:clr>
        </p15:guide>
        <p15:guide id="4" pos="7413">
          <p15:clr>
            <a:srgbClr val="F26B43"/>
          </p15:clr>
        </p15:guide>
        <p15:guide id="6" orient="horz" pos="288">
          <p15:clr>
            <a:srgbClr val="F26B43"/>
          </p15:clr>
        </p15:guide>
        <p15:guide id="7" orient="horz" pos="4032">
          <p15:clr>
            <a:srgbClr val="F26B43"/>
          </p15:clr>
        </p15:guide>
        <p15:guide id="9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png"/><Relationship Id="rId5" Type="http://schemas.openxmlformats.org/officeDocument/2006/relationships/hyperlink" Target="https://www.lionsclubs.org/en/give-how-to-give/melvin-jones-fellowship" TargetMode="External"/><Relationship Id="rId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11B81DD-C8AC-5F80-A19A-B491C5BE54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9996" y="1345458"/>
            <a:ext cx="8935438" cy="484504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District Goals</a:t>
            </a:r>
          </a:p>
          <a:p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Real Time Dashboard and Drill-down Reports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(2023)</a:t>
            </a:r>
          </a:p>
          <a:p>
            <a:pPr marL="0" indent="0">
              <a:buNone/>
            </a:pPr>
            <a:endParaRPr lang="en-US" sz="3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Lionsclubs.org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New Portal</a:t>
            </a:r>
          </a:p>
          <a:p>
            <a:pPr marL="0" indent="0">
              <a:buNone/>
            </a:pP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lcifday.eu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Monthly reports and recap of donations</a:t>
            </a:r>
          </a:p>
          <a:p>
            <a:pPr marL="0" indent="0">
              <a:buNone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(2023)</a:t>
            </a:r>
          </a:p>
          <a:p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8F1529-52A2-4D52-83DC-322E055DC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996" y="365126"/>
            <a:ext cx="10719412" cy="665022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Where to find What on the Web (www)</a:t>
            </a:r>
          </a:p>
        </p:txBody>
      </p:sp>
      <p:pic>
        <p:nvPicPr>
          <p:cNvPr id="4" name="Picture 3" descr="Magnifying glass showing decling performance">
            <a:extLst>
              <a:ext uri="{FF2B5EF4-FFF2-40B4-BE49-F238E27FC236}">
                <a16:creationId xmlns:a16="http://schemas.microsoft.com/office/drawing/2014/main" id="{69CB8300-179D-6AF2-1DB7-07AA9312FB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581" y="2752825"/>
            <a:ext cx="4427620" cy="296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73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F0E5E65D-426F-5CF6-9908-99C1CC5960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13"/>
            <a:ext cx="12203780" cy="685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14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2CF42ED5-CE83-81DE-4950-19F65DE441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0656" y="-248479"/>
            <a:ext cx="10329786" cy="770316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131DE51E-616B-1AB4-745A-A3031661B1AF}"/>
              </a:ext>
            </a:extLst>
          </p:cNvPr>
          <p:cNvSpPr/>
          <p:nvPr/>
        </p:nvSpPr>
        <p:spPr>
          <a:xfrm rot="18241597">
            <a:off x="5066892" y="1176174"/>
            <a:ext cx="1130827" cy="72125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login screen&#10;&#10;Description automatically generated">
            <a:extLst>
              <a:ext uri="{FF2B5EF4-FFF2-40B4-BE49-F238E27FC236}">
                <a16:creationId xmlns:a16="http://schemas.microsoft.com/office/drawing/2014/main" id="{4737E63A-8AC8-83E1-4E83-9ACDB8A180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2714" y="2345634"/>
            <a:ext cx="4439286" cy="338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6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DAFA366-7A17-0509-9C83-7F31B8A5DD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0925" y="-168966"/>
            <a:ext cx="10199934" cy="749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85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2A92B8-A972-C111-92DA-ED91F9610D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0563" y="4700790"/>
            <a:ext cx="10634744" cy="1288091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0EFE206-9315-03AE-887E-3F956E86FA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88" y="432252"/>
            <a:ext cx="10378020" cy="24268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601830-E022-8096-6972-CA03EC6C463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413" y="3223985"/>
            <a:ext cx="10378020" cy="111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6857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6C8208D-77D3-0FA7-B46D-F9F18D14590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6063" y="0"/>
            <a:ext cx="9981127" cy="6873230"/>
          </a:xfrm>
          <a:prstGeom prst="rect">
            <a:avLst/>
          </a:prstGeom>
        </p:spPr>
      </p:pic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DFE43C2D-6D58-9F4A-59DF-6FCD61E04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9726" y="2182343"/>
            <a:ext cx="2311400" cy="311150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E20DFD6A-7B8E-5EAA-A648-C9EF7FADAE52}"/>
              </a:ext>
            </a:extLst>
          </p:cNvPr>
          <p:cNvSpPr/>
          <p:nvPr/>
        </p:nvSpPr>
        <p:spPr>
          <a:xfrm rot="824642">
            <a:off x="6336604" y="1854791"/>
            <a:ext cx="3450878" cy="3113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4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D86BC18-0849-9E37-3E35-BF3BDA8A1E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196" y="-93518"/>
            <a:ext cx="10095296" cy="695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4440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3852E277-B633-221F-52B2-B9A92A38FA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9841" y="-176645"/>
            <a:ext cx="11464250" cy="6847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94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565CE843-C88D-DA24-2E18-77D51DCFAB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9060" y="-135083"/>
            <a:ext cx="11594369" cy="692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38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9383752-5056-4E35-0367-89A2DB9524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7864" y="-152401"/>
            <a:ext cx="10662659" cy="6869723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30C8E244-9D50-2673-C4E7-30D735A410C8}"/>
              </a:ext>
            </a:extLst>
          </p:cNvPr>
          <p:cNvSpPr/>
          <p:nvPr/>
        </p:nvSpPr>
        <p:spPr>
          <a:xfrm rot="5400000">
            <a:off x="6245694" y="6010194"/>
            <a:ext cx="1130827" cy="5647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57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1A06110-E16D-F274-47FF-3F3DE66EA4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9331" y="-128954"/>
            <a:ext cx="10143945" cy="6895476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38BDFD09-08F0-9E79-2567-2BE3DDC8E4D2}"/>
              </a:ext>
            </a:extLst>
          </p:cNvPr>
          <p:cNvSpPr/>
          <p:nvPr/>
        </p:nvSpPr>
        <p:spPr>
          <a:xfrm rot="5400000">
            <a:off x="6245694" y="6010194"/>
            <a:ext cx="1130827" cy="5647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line&#10;&#10;Description automatically generated">
            <a:extLst>
              <a:ext uri="{FF2B5EF4-FFF2-40B4-BE49-F238E27FC236}">
                <a16:creationId xmlns:a16="http://schemas.microsoft.com/office/drawing/2014/main" id="{20E004D4-53D2-62A7-C0DD-17E9D50DC4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4396" y="-218661"/>
            <a:ext cx="10304459" cy="7623313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131DE51E-616B-1AB4-745A-A3031661B1AF}"/>
              </a:ext>
            </a:extLst>
          </p:cNvPr>
          <p:cNvSpPr/>
          <p:nvPr/>
        </p:nvSpPr>
        <p:spPr>
          <a:xfrm rot="18241597">
            <a:off x="8358854" y="1326925"/>
            <a:ext cx="1130827" cy="89424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2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5D5B76E-E300-2E0F-E4F4-53BBB765B50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945" y="-164124"/>
            <a:ext cx="10308068" cy="7007041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10F7576C-7469-7FB4-D7B8-D9FCD1F9A83E}"/>
              </a:ext>
            </a:extLst>
          </p:cNvPr>
          <p:cNvSpPr/>
          <p:nvPr/>
        </p:nvSpPr>
        <p:spPr>
          <a:xfrm rot="5400000">
            <a:off x="6245694" y="6010194"/>
            <a:ext cx="1130827" cy="5647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5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DD5CB639-5A17-E982-CD53-505F2FE86E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9670" y="-105508"/>
            <a:ext cx="10244027" cy="6963508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B1AB41E1-2A68-5891-6063-85B1FD3918DC}"/>
              </a:ext>
            </a:extLst>
          </p:cNvPr>
          <p:cNvSpPr/>
          <p:nvPr/>
        </p:nvSpPr>
        <p:spPr>
          <a:xfrm>
            <a:off x="3071446" y="3044776"/>
            <a:ext cx="799355" cy="2259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79B57C2-6FE0-C873-8B2B-CC01CBEE9592}"/>
              </a:ext>
            </a:extLst>
          </p:cNvPr>
          <p:cNvSpPr/>
          <p:nvPr/>
        </p:nvSpPr>
        <p:spPr>
          <a:xfrm>
            <a:off x="6073646" y="4486714"/>
            <a:ext cx="799355" cy="2259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401C3DCB-95E9-1866-D1DD-58315614EF5D}"/>
              </a:ext>
            </a:extLst>
          </p:cNvPr>
          <p:cNvSpPr/>
          <p:nvPr/>
        </p:nvSpPr>
        <p:spPr>
          <a:xfrm>
            <a:off x="5791200" y="3724714"/>
            <a:ext cx="799355" cy="2259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6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F139E385-A531-39A0-18BA-A1F0A3EE26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2312" y="-154547"/>
            <a:ext cx="9118066" cy="6709893"/>
          </a:xfrm>
          <a:prstGeom prst="rect">
            <a:avLst/>
          </a:prstGeom>
        </p:spPr>
      </p:pic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0B2C3D1-2EB4-1BD4-8649-CEC9F844EF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7569" y="1511856"/>
            <a:ext cx="7772400" cy="5719631"/>
          </a:xfrm>
          <a:prstGeom prst="rect">
            <a:avLst/>
          </a:prstGeom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C23A034E-DCF5-48C5-6A74-E8DD16821E14}"/>
              </a:ext>
            </a:extLst>
          </p:cNvPr>
          <p:cNvSpPr/>
          <p:nvPr/>
        </p:nvSpPr>
        <p:spPr>
          <a:xfrm>
            <a:off x="5562398" y="1285894"/>
            <a:ext cx="799355" cy="2259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13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extLst>
              <a:ext uri="{FF2B5EF4-FFF2-40B4-BE49-F238E27FC236}">
                <a16:creationId xmlns:a16="http://schemas.microsoft.com/office/drawing/2014/main" id="{C23A034E-DCF5-48C5-6A74-E8DD16821E14}"/>
              </a:ext>
            </a:extLst>
          </p:cNvPr>
          <p:cNvSpPr/>
          <p:nvPr/>
        </p:nvSpPr>
        <p:spPr>
          <a:xfrm>
            <a:off x="5562398" y="1285894"/>
            <a:ext cx="799355" cy="22596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document&#10;&#10;Description automatically generated">
            <a:extLst>
              <a:ext uri="{FF2B5EF4-FFF2-40B4-BE49-F238E27FC236}">
                <a16:creationId xmlns:a16="http://schemas.microsoft.com/office/drawing/2014/main" id="{8D38E6E0-E5A3-2672-F525-8D4A199066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123" y="126124"/>
            <a:ext cx="8096357" cy="5220019"/>
          </a:xfrm>
          <a:prstGeom prst="rect">
            <a:avLst/>
          </a:prstGeom>
        </p:spPr>
      </p:pic>
      <p:pic>
        <p:nvPicPr>
          <p:cNvPr id="8" name="Picture 7" descr="A table with numbers and text&#10;&#10;Description automatically generated">
            <a:extLst>
              <a:ext uri="{FF2B5EF4-FFF2-40B4-BE49-F238E27FC236}">
                <a16:creationId xmlns:a16="http://schemas.microsoft.com/office/drawing/2014/main" id="{5C9DC652-E28C-6F84-7867-722C582894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185" y="2671626"/>
            <a:ext cx="7214815" cy="4186374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2668E835-1A90-0B93-97E2-419A69CC6572}"/>
              </a:ext>
            </a:extLst>
          </p:cNvPr>
          <p:cNvSpPr/>
          <p:nvPr/>
        </p:nvSpPr>
        <p:spPr>
          <a:xfrm>
            <a:off x="5296645" y="728845"/>
            <a:ext cx="799355" cy="225962"/>
          </a:xfrm>
          <a:prstGeom prst="rightArrow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12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2FFF44-DBF6-4F9F-9F70-A48E8AF83361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0DBA9EC-FEAE-D24B-A68F-F0798C62B060}"/>
              </a:ext>
            </a:extLst>
          </p:cNvPr>
          <p:cNvSpPr/>
          <p:nvPr/>
        </p:nvSpPr>
        <p:spPr>
          <a:xfrm>
            <a:off x="-1" y="-131212"/>
            <a:ext cx="9326851" cy="6924410"/>
          </a:xfrm>
          <a:prstGeom prst="rect">
            <a:avLst/>
          </a:prstGeom>
          <a:gradFill>
            <a:gsLst>
              <a:gs pos="76000">
                <a:schemeClr val="accent1">
                  <a:alpha val="57000"/>
                </a:schemeClr>
              </a:gs>
              <a:gs pos="60000">
                <a:srgbClr val="0D2140">
                  <a:alpha val="87000"/>
                </a:srgbClr>
              </a:gs>
              <a:gs pos="4300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2ACB9063-EB64-714C-AC9B-615BCAA9D211}"/>
              </a:ext>
            </a:extLst>
          </p:cNvPr>
          <p:cNvSpPr txBox="1">
            <a:spLocks/>
          </p:cNvSpPr>
          <p:nvPr/>
        </p:nvSpPr>
        <p:spPr>
          <a:xfrm>
            <a:off x="-1" y="6457115"/>
            <a:ext cx="430213" cy="32067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B32DCC-C169-6242-A663-729B7647A34C}" type="slidenum"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ヒラギノ角ゴ Pro W3" pitchFamily="125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ヒラギノ角ゴ Pro W3" pitchFamily="125" charset="-128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3952" y="1698748"/>
            <a:ext cx="7992859" cy="58477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Each month, Donor Services sends an email including the following reports: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MJF/PMJF listing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Status of installments 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Recap of donations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Reports are sent after the close of  the previous month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Questions on this report can be sent to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donorassistance@lionsclubs.org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48794" y="5688675"/>
            <a:ext cx="2743206" cy="1235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CD7ED4-4B9E-E145-807B-5E91979578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3411" y="6318374"/>
            <a:ext cx="1626108" cy="474824"/>
          </a:xfrm>
          <a:prstGeom prst="rect">
            <a:avLst/>
          </a:prstGeom>
        </p:spPr>
      </p:pic>
      <p:pic>
        <p:nvPicPr>
          <p:cNvPr id="4" name="Picture 3" descr="A person wearing a yellow vest&#10;&#10;Description automatically generated">
            <a:extLst>
              <a:ext uri="{FF2B5EF4-FFF2-40B4-BE49-F238E27FC236}">
                <a16:creationId xmlns:a16="http://schemas.microsoft.com/office/drawing/2014/main" id="{7418AB92-D109-3749-09FE-32FD32359FC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4970" y="951108"/>
            <a:ext cx="4317030" cy="52937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5143" y="417942"/>
            <a:ext cx="9550179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Monthly Reports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(from 2023 training – Information will be updated</a:t>
            </a: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6822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0E79E0-C9D1-B46E-979E-9EF9EE6A844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0" y="1225210"/>
            <a:ext cx="5082138" cy="32991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effectLst/>
                <a:latin typeface="+mn-lt"/>
                <a:ea typeface="Calibri"/>
                <a:cs typeface="Times New Roman"/>
              </a:rPr>
              <a:t>	Previously on MyLCI:</a:t>
            </a:r>
          </a:p>
          <a:p>
            <a:pPr marL="0" indent="0" algn="ctr">
              <a:buNone/>
            </a:pPr>
            <a:endParaRPr lang="en-US" sz="2400" dirty="0">
              <a:effectLst/>
              <a:latin typeface="+mn-lt"/>
              <a:ea typeface="Calibri"/>
              <a:cs typeface="Times New Roman"/>
            </a:endParaRPr>
          </a:p>
          <a:p>
            <a:pPr marL="0" indent="0" algn="ctr">
              <a:buNone/>
            </a:pPr>
            <a:r>
              <a:rPr lang="en-US" sz="2400" b="1" dirty="0">
                <a:latin typeface="+mn-lt"/>
                <a:ea typeface="Calibri"/>
                <a:cs typeface="Calibri"/>
              </a:rPr>
              <a:t>Selection of reports </a:t>
            </a:r>
          </a:p>
          <a:p>
            <a:pPr marL="0" indent="0" algn="ctr">
              <a:buNone/>
            </a:pPr>
            <a:endParaRPr lang="en-US" sz="2400" b="1" dirty="0">
              <a:latin typeface="+mn-lt"/>
              <a:ea typeface="Calibri"/>
              <a:cs typeface="Calibri"/>
            </a:endParaRPr>
          </a:p>
          <a:p>
            <a:pPr marL="0" indent="0" algn="ctr">
              <a:buNone/>
            </a:pPr>
            <a:r>
              <a:rPr lang="en-US" sz="2400" b="1" dirty="0">
                <a:latin typeface="+mn-lt"/>
                <a:cs typeface="Calibri" panose="020F0502020204030204" pitchFamily="34" charset="0"/>
              </a:rPr>
              <a:t>New access to reports yet in development</a:t>
            </a:r>
          </a:p>
        </p:txBody>
      </p:sp>
      <p:pic>
        <p:nvPicPr>
          <p:cNvPr id="3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923E0A7-5990-B6BB-BE8A-B70F138CB4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768" y="629145"/>
            <a:ext cx="6769792" cy="561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28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787" y="412611"/>
            <a:ext cx="11967019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Recap of Donations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(from 2023 training – Information will be updated</a:t>
            </a: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6008EC-115B-6925-6CAB-3D0C47EF3A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9276" y="5627262"/>
            <a:ext cx="1292405" cy="984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EAD2A8-C839-FD0D-4F89-0F9F62092C44}"/>
              </a:ext>
            </a:extLst>
          </p:cNvPr>
          <p:cNvSpPr txBox="1"/>
          <p:nvPr/>
        </p:nvSpPr>
        <p:spPr>
          <a:xfrm>
            <a:off x="133194" y="1766828"/>
            <a:ext cx="12301538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otals reset every July 1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Reflects donations, not MJF credits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Only counts donations processed by LCIF (not in the Queue)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This report is useful to track:</a:t>
            </a: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 Progress toward 100% Contributing Member for clubs</a:t>
            </a:r>
          </a:p>
          <a:p>
            <a:pPr marL="1371600" marR="0" lvl="2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Donations by club, districts or multiple districts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47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6982" y="353291"/>
            <a:ext cx="12005859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Status of Installments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(from 2023 training – Information will be updated</a:t>
            </a:r>
            <a:r>
              <a:rPr kumimoji="0" lang="en-US" sz="2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Calibri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entury Gothic" panose="020F0302020204030204"/>
              <a:ea typeface="+mn-ea"/>
              <a:cs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6008EC-115B-6925-6CAB-3D0C47EF3A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9276" y="5627262"/>
            <a:ext cx="1292405" cy="9843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EAD2A8-C839-FD0D-4F89-0F9F62092C44}"/>
              </a:ext>
            </a:extLst>
          </p:cNvPr>
          <p:cNvSpPr txBox="1"/>
          <p:nvPr/>
        </p:nvSpPr>
        <p:spPr>
          <a:xfrm>
            <a:off x="400319" y="1817826"/>
            <a:ext cx="10335998" cy="46598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MJF or PMJF recognition applications are here: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https://www.lionsclubs.org/en/give-how-to-give/melvin-jones-fellowship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Member credits cannot be transferred to a club without written authorization provided to Donor Services.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club cannot combine credits with a member’s credits to give recognition without that member’s written consent.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7C566031-5105-3024-E725-9E2BE957660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8232" y="2168819"/>
            <a:ext cx="1687264" cy="168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8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web page&#10;&#10;Description automatically generated">
            <a:extLst>
              <a:ext uri="{FF2B5EF4-FFF2-40B4-BE49-F238E27FC236}">
                <a16:creationId xmlns:a16="http://schemas.microsoft.com/office/drawing/2014/main" id="{AC6D5696-12F5-1E5D-ED4B-5C40C0D7DB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4912" y="-193183"/>
            <a:ext cx="10194371" cy="754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19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268DFFB-89A3-DBB7-661F-A32A387B20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0518" y="-167425"/>
            <a:ext cx="10142856" cy="7503757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D68B1B3F-94B1-0F2F-A4F6-F9811158F775}"/>
              </a:ext>
            </a:extLst>
          </p:cNvPr>
          <p:cNvSpPr/>
          <p:nvPr/>
        </p:nvSpPr>
        <p:spPr>
          <a:xfrm rot="19280840">
            <a:off x="-166818" y="5007731"/>
            <a:ext cx="1130827" cy="5647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6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2767917A-2AF8-8DD0-95FE-35E9FF232D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003" y="-128789"/>
            <a:ext cx="10062067" cy="7443989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6966FB0C-A587-E2E6-A559-AEB7710512A4}"/>
              </a:ext>
            </a:extLst>
          </p:cNvPr>
          <p:cNvSpPr/>
          <p:nvPr/>
        </p:nvSpPr>
        <p:spPr>
          <a:xfrm rot="5400000">
            <a:off x="5530586" y="6010194"/>
            <a:ext cx="1130827" cy="5647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8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website&#10;&#10;Description automatically generated">
            <a:extLst>
              <a:ext uri="{FF2B5EF4-FFF2-40B4-BE49-F238E27FC236}">
                <a16:creationId xmlns:a16="http://schemas.microsoft.com/office/drawing/2014/main" id="{DDE5816F-2A4E-D586-BA95-8D0C89CB02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124" y="-167425"/>
            <a:ext cx="10062066" cy="7443988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B3B80990-D324-EE49-2F8A-9D2FB130B637}"/>
              </a:ext>
            </a:extLst>
          </p:cNvPr>
          <p:cNvSpPr/>
          <p:nvPr/>
        </p:nvSpPr>
        <p:spPr>
          <a:xfrm>
            <a:off x="0" y="2627291"/>
            <a:ext cx="1130827" cy="49823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8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C5F0AE8-BEBC-C703-6DF1-B948A28545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6893" y="-1223493"/>
            <a:ext cx="8699338" cy="6401755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747FA931-2CD2-97F6-F8BE-B8108B6CA1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285" y="-1080981"/>
            <a:ext cx="8312016" cy="6116729"/>
          </a:xfrm>
          <a:prstGeom prst="rect">
            <a:avLst/>
          </a:prstGeom>
        </p:spPr>
      </p:pic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1203374F-92C0-2C90-9B71-3247EFCD30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915" y="1189001"/>
            <a:ext cx="8443691" cy="617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8377D11F-F19E-6A52-49AD-355D6B7662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299" y="-1068946"/>
            <a:ext cx="7772400" cy="5681892"/>
          </a:xfrm>
          <a:prstGeom prst="rect">
            <a:avLst/>
          </a:prstGeom>
        </p:spPr>
      </p:pic>
      <p:pic>
        <p:nvPicPr>
          <p:cNvPr id="6" name="Picture 5" descr="A document with text on it&#10;&#10;Description automatically generated">
            <a:extLst>
              <a:ext uri="{FF2B5EF4-FFF2-40B4-BE49-F238E27FC236}">
                <a16:creationId xmlns:a16="http://schemas.microsoft.com/office/drawing/2014/main" id="{96E40B21-34E3-80EC-C27C-781C79FA7D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99" y="3429000"/>
            <a:ext cx="7772400" cy="4370721"/>
          </a:xfrm>
          <a:prstGeom prst="rect">
            <a:avLst/>
          </a:prstGeom>
        </p:spPr>
      </p:pic>
      <p:pic>
        <p:nvPicPr>
          <p:cNvPr id="8" name="Picture 7" descr="A document with text on it&#10;&#10;Description automatically generated">
            <a:extLst>
              <a:ext uri="{FF2B5EF4-FFF2-40B4-BE49-F238E27FC236}">
                <a16:creationId xmlns:a16="http://schemas.microsoft.com/office/drawing/2014/main" id="{10D42E14-4DA6-7CAD-24E6-3DEBA815E1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47150" cy="417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5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mputer screen with a login page&#10;&#10;Description automatically generated">
            <a:extLst>
              <a:ext uri="{FF2B5EF4-FFF2-40B4-BE49-F238E27FC236}">
                <a16:creationId xmlns:a16="http://schemas.microsoft.com/office/drawing/2014/main" id="{4EAB17A9-4016-F84D-2371-880296A908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57982" y="-369065"/>
            <a:ext cx="10304325" cy="4372114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93EF8D7E-ADB3-0FC8-4EBA-8968E5198F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2913" y="322527"/>
            <a:ext cx="9202433" cy="66419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1857FC-5265-A6C5-6D44-A5C6A6FEF5C4}"/>
              </a:ext>
            </a:extLst>
          </p:cNvPr>
          <p:cNvSpPr txBox="1"/>
          <p:nvPr/>
        </p:nvSpPr>
        <p:spPr>
          <a:xfrm>
            <a:off x="169333" y="5402449"/>
            <a:ext cx="479285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From 2023 presentation</a:t>
            </a:r>
          </a:p>
          <a:p>
            <a:r>
              <a:rPr lang="en-US" sz="2800" dirty="0">
                <a:solidFill>
                  <a:schemeClr val="bg1"/>
                </a:solidFill>
              </a:rPr>
              <a:t>No more necessary</a:t>
            </a:r>
          </a:p>
          <a:p>
            <a:r>
              <a:rPr lang="en-US" sz="2800" dirty="0">
                <a:solidFill>
                  <a:schemeClr val="bg1"/>
                </a:solidFill>
              </a:rPr>
              <a:t>(embedded in new 2024 Portal)</a:t>
            </a:r>
          </a:p>
        </p:txBody>
      </p:sp>
    </p:spTree>
    <p:extLst>
      <p:ext uri="{BB962C8B-B14F-4D97-AF65-F5344CB8AC3E}">
        <p14:creationId xmlns:p14="http://schemas.microsoft.com/office/powerpoint/2010/main" val="3214121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eme1">
  <a:themeElements>
    <a:clrScheme name="Lions Club International">
      <a:dk1>
        <a:srgbClr val="00338D"/>
      </a:dk1>
      <a:lt1>
        <a:srgbClr val="FFFFFF"/>
      </a:lt1>
      <a:dk2>
        <a:srgbClr val="555659"/>
      </a:dk2>
      <a:lt2>
        <a:srgbClr val="B3B2B1"/>
      </a:lt2>
      <a:accent1>
        <a:srgbClr val="0D2140"/>
      </a:accent1>
      <a:accent2>
        <a:srgbClr val="EBB700"/>
      </a:accent2>
      <a:accent3>
        <a:srgbClr val="407CCA"/>
      </a:accent3>
      <a:accent4>
        <a:srgbClr val="792482"/>
      </a:accent4>
      <a:accent5>
        <a:srgbClr val="00AB68"/>
      </a:accent5>
      <a:accent6>
        <a:srgbClr val="FF5B34"/>
      </a:accent6>
      <a:hlink>
        <a:srgbClr val="004DD5"/>
      </a:hlink>
      <a:folHlink>
        <a:srgbClr val="B42504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heme1" id="{F014A8C7-3C32-4B6B-A0EB-F21DFCE5E870}" vid="{AB598437-081B-4B8D-84B4-C2A4B47BDD7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504</Words>
  <Application>Microsoft Macintosh PowerPoint</Application>
  <PresentationFormat>Widescreen</PresentationFormat>
  <Paragraphs>102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ＭＳ Ｐゴシック</vt:lpstr>
      <vt:lpstr>Aptos</vt:lpstr>
      <vt:lpstr>Aptos Display</vt:lpstr>
      <vt:lpstr>Arial</vt:lpstr>
      <vt:lpstr>Calibri</vt:lpstr>
      <vt:lpstr>Century Gothic</vt:lpstr>
      <vt:lpstr>SymbolMT</vt:lpstr>
      <vt:lpstr>Wingdings</vt:lpstr>
      <vt:lpstr>Office Theme</vt:lpstr>
      <vt:lpstr>Theme1</vt:lpstr>
      <vt:lpstr>Where to find What on the Web (www)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lions@rettby.ch</dc:creator>
  <cp:lastModifiedBy>lions@rettby.ch</cp:lastModifiedBy>
  <cp:revision>3</cp:revision>
  <dcterms:created xsi:type="dcterms:W3CDTF">2024-10-03T08:04:06Z</dcterms:created>
  <dcterms:modified xsi:type="dcterms:W3CDTF">2024-10-03T08:23:42Z</dcterms:modified>
</cp:coreProperties>
</file>