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2"/>
  </p:notesMasterIdLst>
  <p:sldIdLst>
    <p:sldId id="2147472543" r:id="rId3"/>
    <p:sldId id="2147472544" r:id="rId4"/>
    <p:sldId id="2147472545" r:id="rId5"/>
    <p:sldId id="2147472546" r:id="rId6"/>
    <p:sldId id="2147472547" r:id="rId7"/>
    <p:sldId id="2147472548" r:id="rId8"/>
    <p:sldId id="2147472549" r:id="rId9"/>
    <p:sldId id="2147472550" r:id="rId10"/>
    <p:sldId id="2147472469"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ECC0CB-2B0C-5845-9945-506482F701B1}" type="datetimeFigureOut">
              <a:rPr lang="en-US" smtClean="0"/>
              <a:t>10/3/24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8D5E5C-590E-0642-ADDD-88B2757227E0}" type="slidenum">
              <a:rPr lang="en-US" smtClean="0"/>
              <a:t>‹#›</a:t>
            </a:fld>
            <a:endParaRPr lang="en-US"/>
          </a:p>
        </p:txBody>
      </p:sp>
    </p:spTree>
    <p:extLst>
      <p:ext uri="{BB962C8B-B14F-4D97-AF65-F5344CB8AC3E}">
        <p14:creationId xmlns:p14="http://schemas.microsoft.com/office/powerpoint/2010/main" val="3669407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We’ve just conducted a team exercise, so this is a good time to consider the ways teams work together.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My first questions for reflection are: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Did your team accomplish its task?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Did your team work well together?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Are you satisfied with the role you played in your teams’ product and efforts?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858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These are the four stages of team performance according to research called the academic research called the Tuckman Model.</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Many of you may already have heard of this model.  For the purposes of this exercise, I will provide a short description of each stage and ask you to consider: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876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Forming:</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team members get to know each other and feel out their roles.  The process is good natured, but work may be slow.  People avoid conflict, a leader may emerge for guidance.</a:t>
            </a:r>
          </a:p>
          <a:p>
            <a:endParaRPr lang="en-US" dirty="0"/>
          </a:p>
          <a:p>
            <a:r>
              <a:rPr lang="en-US" dirty="0"/>
              <a:t>Everyone is trying to be polite!</a:t>
            </a:r>
          </a:p>
          <a:p>
            <a:endParaRPr lang="en-US" dirty="0"/>
          </a:p>
          <a:p>
            <a:endParaRPr lang="en-US" dirty="0"/>
          </a:p>
          <a:p>
            <a:r>
              <a:rPr lang="en-US" dirty="0"/>
              <a:t>As you look back on your project, can you imagine what was said and what was done by different people at this stage? Do you remember how you felt?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5357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Storming:</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Differences in approach, agendas, and priorities may come to light.  </a:t>
            </a:r>
          </a:p>
          <a:p>
            <a:endParaRPr lang="en-US" dirty="0"/>
          </a:p>
          <a:p>
            <a:r>
              <a:rPr lang="en-US" dirty="0"/>
              <a:t>Contrasts in these areas can lead to conflict and inefficiencies.  Because understanding those approaches is how you create individual leadership in a group setting.  The realization of these differences means that most peoples’ concept of the project must change.  There may be some negotiations or clarifications that allow people to become comfortable with changing their understanding of the project.</a:t>
            </a:r>
          </a:p>
          <a:p>
            <a:endParaRPr lang="en-US" dirty="0"/>
          </a:p>
          <a:p>
            <a:r>
              <a:rPr lang="en-US" dirty="0"/>
              <a:t>Not every team reaches this stage.</a:t>
            </a:r>
          </a:p>
          <a:p>
            <a:r>
              <a:rPr lang="en-US" dirty="0"/>
              <a:t>Did your team reach this stage?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 you imagine things that were done and said that demonstrate this stage? Do you remember how you felt?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6017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Norming:</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 direction becomes evident as members of the team begin to recognize each other’s strengths and agree on a product and a process.  Agreements and shared strategies emerge, and the team goal become clear and accepted.  Production usually begins here, with everyone having the same direction.  It can start slow and increase in pace as team members become comfortable.</a:t>
            </a:r>
          </a:p>
          <a:p>
            <a:endParaRPr lang="en-US" dirty="0"/>
          </a:p>
          <a:p>
            <a:r>
              <a:rPr lang="en-US" dirty="0"/>
              <a:t>Not every team reaches this stage?</a:t>
            </a:r>
          </a:p>
          <a:p>
            <a:r>
              <a:rPr lang="en-US" dirty="0"/>
              <a:t>Did your team reach this stage?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 you imagine things that happened and that </a:t>
            </a:r>
            <a:r>
              <a:rPr lang="en-US" dirty="0" err="1"/>
              <a:t>wre</a:t>
            </a:r>
            <a:r>
              <a:rPr lang="en-US" dirty="0"/>
              <a:t> said that demonstrate this stage?  Do you remember how you felt?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9984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stage is defined by the efficiency and independence that clarity and confidence bring.</a:t>
            </a:r>
          </a:p>
          <a:p>
            <a:endParaRPr lang="en-US" dirty="0"/>
          </a:p>
          <a:p>
            <a:r>
              <a:rPr lang="en-US" dirty="0"/>
              <a:t>The entire team is working toward the same goal.  People trust each other, so share questions and opinions, and make decisions in the spirit of the agreed upon direction without the need of a leader without effecting continuity of the project.</a:t>
            </a:r>
          </a:p>
          <a:p>
            <a:endParaRPr lang="en-US" dirty="0"/>
          </a:p>
          <a:p>
            <a:r>
              <a:rPr lang="en-US" dirty="0"/>
              <a:t>Not every team reaches this stage!</a:t>
            </a:r>
          </a:p>
          <a:p>
            <a:endParaRPr lang="en-US" dirty="0"/>
          </a:p>
          <a:p>
            <a:r>
              <a:rPr lang="en-US" dirty="0"/>
              <a:t>Did your team reach this stage?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 you imagine things that happened and said that demonstrate this stage?</a:t>
            </a:r>
          </a:p>
          <a:p>
            <a:r>
              <a:rPr lang="en-US" dirty="0"/>
              <a:t>Do you remember how you felt?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6368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every team progresses through every stage.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673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dirty="0"/>
              <a:t>Teams that have moved through these stages before, can do so again, so if your team has not reached the Performing stage in the past, I hope that this was a good opportunity.  </a:t>
            </a:r>
          </a:p>
          <a:p>
            <a:pPr marL="0" marR="0">
              <a:lnSpc>
                <a:spcPct val="107000"/>
              </a:lnSpc>
              <a:spcBef>
                <a:spcPts val="0"/>
              </a:spcBef>
              <a:spcAft>
                <a:spcPts val="800"/>
              </a:spcAft>
            </a:pPr>
            <a:endParaRPr lang="en-US" dirty="0"/>
          </a:p>
          <a:p>
            <a:pPr marL="0" marR="0">
              <a:lnSpc>
                <a:spcPct val="107000"/>
              </a:lnSpc>
              <a:spcBef>
                <a:spcPts val="0"/>
              </a:spcBef>
              <a:spcAft>
                <a:spcPts val="800"/>
              </a:spcAft>
            </a:pPr>
            <a:r>
              <a:rPr lang="en-US" dirty="0"/>
              <a:t>Studies show that changing a single member of a team can send a team back to the beginning of this journey, so for our leaders, remember that the process of stabilizing and supporting your team will always begin again.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978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472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6.gi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19.png"/><Relationship Id="rId4" Type="http://schemas.microsoft.com/office/2007/relationships/hdphoto" Target="../media/hdphoto1.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20.png"/><Relationship Id="rId4" Type="http://schemas.microsoft.com/office/2007/relationships/hdphoto" Target="../media/hdphoto1.wdp"/></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19.png"/><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20.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19.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20.png"/><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19.png"/><Relationship Id="rId4" Type="http://schemas.microsoft.com/office/2007/relationships/hdphoto" Target="../media/hdphoto1.wdp"/></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20.png"/><Relationship Id="rId4" Type="http://schemas.microsoft.com/office/2007/relationships/hdphoto" Target="../media/hdphoto1.wdp"/></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19.png"/><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20.png"/><Relationship Id="rId4" Type="http://schemas.microsoft.com/office/2007/relationships/hdphoto" Target="../media/hdphoto1.wdp"/></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19.png"/><Relationship Id="rId4" Type="http://schemas.microsoft.com/office/2007/relationships/hdphoto" Target="../media/hdphoto1.wdp"/></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20.png"/><Relationship Id="rId4" Type="http://schemas.microsoft.com/office/2007/relationships/hdphoto" Target="../media/hdphoto1.wdp"/></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6.gi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jpg"/><Relationship Id="rId1" Type="http://schemas.openxmlformats.org/officeDocument/2006/relationships/slideMaster" Target="../slideMasters/slideMaster2.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jp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jp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0E5D1-C57C-F225-E0F3-80F95C587A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1F063B9-A0C6-6998-FED3-7F0A6A3199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B34ED1-77CF-8EF6-B5DE-88DE430C70B7}"/>
              </a:ext>
            </a:extLst>
          </p:cNvPr>
          <p:cNvSpPr>
            <a:spLocks noGrp="1"/>
          </p:cNvSpPr>
          <p:nvPr>
            <p:ph type="dt" sz="half" idx="10"/>
          </p:nvPr>
        </p:nvSpPr>
        <p:spPr/>
        <p:txBody>
          <a:bodyPr/>
          <a:lstStyle/>
          <a:p>
            <a:fld id="{3DE5E272-C779-274F-9757-A4F97B453B57}" type="datetimeFigureOut">
              <a:rPr lang="en-US" smtClean="0"/>
              <a:t>10/3/24</a:t>
            </a:fld>
            <a:endParaRPr lang="en-US"/>
          </a:p>
        </p:txBody>
      </p:sp>
      <p:sp>
        <p:nvSpPr>
          <p:cNvPr id="5" name="Footer Placeholder 4">
            <a:extLst>
              <a:ext uri="{FF2B5EF4-FFF2-40B4-BE49-F238E27FC236}">
                <a16:creationId xmlns:a16="http://schemas.microsoft.com/office/drawing/2014/main" id="{EC721F02-E25C-572B-F97C-40C47BEE72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107C85-0677-7673-5D31-10A77A18AA4E}"/>
              </a:ext>
            </a:extLst>
          </p:cNvPr>
          <p:cNvSpPr>
            <a:spLocks noGrp="1"/>
          </p:cNvSpPr>
          <p:nvPr>
            <p:ph type="sldNum" sz="quarter" idx="12"/>
          </p:nvPr>
        </p:nvSpPr>
        <p:spPr/>
        <p:txBody>
          <a:bodyPr/>
          <a:lstStyle/>
          <a:p>
            <a:fld id="{E18A78BC-FEB5-8C47-A914-053E3EF19BC9}" type="slidenum">
              <a:rPr lang="en-US" smtClean="0"/>
              <a:t>‹#›</a:t>
            </a:fld>
            <a:endParaRPr lang="en-US"/>
          </a:p>
        </p:txBody>
      </p:sp>
    </p:spTree>
    <p:extLst>
      <p:ext uri="{BB962C8B-B14F-4D97-AF65-F5344CB8AC3E}">
        <p14:creationId xmlns:p14="http://schemas.microsoft.com/office/powerpoint/2010/main" val="2321716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DE060-180A-6554-A3AF-FC99C53BBF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5110CB-0EAF-D512-097D-65120F666B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F44A57-DA01-6D52-500A-29A2BF7C5AD5}"/>
              </a:ext>
            </a:extLst>
          </p:cNvPr>
          <p:cNvSpPr>
            <a:spLocks noGrp="1"/>
          </p:cNvSpPr>
          <p:nvPr>
            <p:ph type="dt" sz="half" idx="10"/>
          </p:nvPr>
        </p:nvSpPr>
        <p:spPr/>
        <p:txBody>
          <a:bodyPr/>
          <a:lstStyle/>
          <a:p>
            <a:fld id="{3DE5E272-C779-274F-9757-A4F97B453B57}" type="datetimeFigureOut">
              <a:rPr lang="en-US" smtClean="0"/>
              <a:t>10/3/24</a:t>
            </a:fld>
            <a:endParaRPr lang="en-US"/>
          </a:p>
        </p:txBody>
      </p:sp>
      <p:sp>
        <p:nvSpPr>
          <p:cNvPr id="5" name="Footer Placeholder 4">
            <a:extLst>
              <a:ext uri="{FF2B5EF4-FFF2-40B4-BE49-F238E27FC236}">
                <a16:creationId xmlns:a16="http://schemas.microsoft.com/office/drawing/2014/main" id="{B04617AB-66CF-E39D-1A0C-5C98E1AADB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01B451-5F59-1ED0-449D-680242232B0A}"/>
              </a:ext>
            </a:extLst>
          </p:cNvPr>
          <p:cNvSpPr>
            <a:spLocks noGrp="1"/>
          </p:cNvSpPr>
          <p:nvPr>
            <p:ph type="sldNum" sz="quarter" idx="12"/>
          </p:nvPr>
        </p:nvSpPr>
        <p:spPr/>
        <p:txBody>
          <a:bodyPr/>
          <a:lstStyle/>
          <a:p>
            <a:fld id="{E18A78BC-FEB5-8C47-A914-053E3EF19BC9}" type="slidenum">
              <a:rPr lang="en-US" smtClean="0"/>
              <a:t>‹#›</a:t>
            </a:fld>
            <a:endParaRPr lang="en-US"/>
          </a:p>
        </p:txBody>
      </p:sp>
    </p:spTree>
    <p:extLst>
      <p:ext uri="{BB962C8B-B14F-4D97-AF65-F5344CB8AC3E}">
        <p14:creationId xmlns:p14="http://schemas.microsoft.com/office/powerpoint/2010/main" val="3996381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B44B41-D3BD-4BCA-8173-E1D32ED6094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0C4AC01-D3E1-9EE1-6D2D-4327B93961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E7991A-7A33-7EAE-C778-CE81634304A0}"/>
              </a:ext>
            </a:extLst>
          </p:cNvPr>
          <p:cNvSpPr>
            <a:spLocks noGrp="1"/>
          </p:cNvSpPr>
          <p:nvPr>
            <p:ph type="dt" sz="half" idx="10"/>
          </p:nvPr>
        </p:nvSpPr>
        <p:spPr/>
        <p:txBody>
          <a:bodyPr/>
          <a:lstStyle/>
          <a:p>
            <a:fld id="{3DE5E272-C779-274F-9757-A4F97B453B57}" type="datetimeFigureOut">
              <a:rPr lang="en-US" smtClean="0"/>
              <a:t>10/3/24</a:t>
            </a:fld>
            <a:endParaRPr lang="en-US"/>
          </a:p>
        </p:txBody>
      </p:sp>
      <p:sp>
        <p:nvSpPr>
          <p:cNvPr id="5" name="Footer Placeholder 4">
            <a:extLst>
              <a:ext uri="{FF2B5EF4-FFF2-40B4-BE49-F238E27FC236}">
                <a16:creationId xmlns:a16="http://schemas.microsoft.com/office/drawing/2014/main" id="{467B7300-D1C1-D4C8-0F3F-FD486D1B4B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8D2FE1-4417-F97B-91CE-F1DEC6A4BA08}"/>
              </a:ext>
            </a:extLst>
          </p:cNvPr>
          <p:cNvSpPr>
            <a:spLocks noGrp="1"/>
          </p:cNvSpPr>
          <p:nvPr>
            <p:ph type="sldNum" sz="quarter" idx="12"/>
          </p:nvPr>
        </p:nvSpPr>
        <p:spPr/>
        <p:txBody>
          <a:bodyPr/>
          <a:lstStyle/>
          <a:p>
            <a:fld id="{E18A78BC-FEB5-8C47-A914-053E3EF19BC9}" type="slidenum">
              <a:rPr lang="en-US" smtClean="0"/>
              <a:t>‹#›</a:t>
            </a:fld>
            <a:endParaRPr lang="en-US"/>
          </a:p>
        </p:txBody>
      </p:sp>
    </p:spTree>
    <p:extLst>
      <p:ext uri="{BB962C8B-B14F-4D97-AF65-F5344CB8AC3E}">
        <p14:creationId xmlns:p14="http://schemas.microsoft.com/office/powerpoint/2010/main" val="3734730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2526735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870285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959707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spc="300">
                <a:latin typeface="Arial" panose="020B0604020202020204" pitchFamily="34" charset="0"/>
                <a:cs typeface="Arial" panose="020B0604020202020204" pitchFamily="34" charset="0"/>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700267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12040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20235234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3"/>
          </a:xfrm>
          <a:prstGeom prst="rect">
            <a:avLst/>
          </a:prstGeom>
        </p:spPr>
      </p:pic>
    </p:spTree>
    <p:extLst>
      <p:ext uri="{BB962C8B-B14F-4D97-AF65-F5344CB8AC3E}">
        <p14:creationId xmlns:p14="http://schemas.microsoft.com/office/powerpoint/2010/main" val="4718979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Slide - Campaign 100 (L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084921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C58A2-B360-1B56-FFC9-154BE2B760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39C96C-4395-CB1B-3487-CF89479F3A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2F0C97-56E4-0EA1-2D5E-3BA6F8DC87B2}"/>
              </a:ext>
            </a:extLst>
          </p:cNvPr>
          <p:cNvSpPr>
            <a:spLocks noGrp="1"/>
          </p:cNvSpPr>
          <p:nvPr>
            <p:ph type="dt" sz="half" idx="10"/>
          </p:nvPr>
        </p:nvSpPr>
        <p:spPr/>
        <p:txBody>
          <a:bodyPr/>
          <a:lstStyle/>
          <a:p>
            <a:fld id="{3DE5E272-C779-274F-9757-A4F97B453B57}" type="datetimeFigureOut">
              <a:rPr lang="en-US" smtClean="0"/>
              <a:t>10/3/24</a:t>
            </a:fld>
            <a:endParaRPr lang="en-US"/>
          </a:p>
        </p:txBody>
      </p:sp>
      <p:sp>
        <p:nvSpPr>
          <p:cNvPr id="5" name="Footer Placeholder 4">
            <a:extLst>
              <a:ext uri="{FF2B5EF4-FFF2-40B4-BE49-F238E27FC236}">
                <a16:creationId xmlns:a16="http://schemas.microsoft.com/office/drawing/2014/main" id="{045E2F4B-81AB-4F19-1D5E-D35D370F1B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057C29-37C4-35FD-A28B-38A9F5E56F48}"/>
              </a:ext>
            </a:extLst>
          </p:cNvPr>
          <p:cNvSpPr>
            <a:spLocks noGrp="1"/>
          </p:cNvSpPr>
          <p:nvPr>
            <p:ph type="sldNum" sz="quarter" idx="12"/>
          </p:nvPr>
        </p:nvSpPr>
        <p:spPr/>
        <p:txBody>
          <a:bodyPr/>
          <a:lstStyle/>
          <a:p>
            <a:fld id="{E18A78BC-FEB5-8C47-A914-053E3EF19BC9}" type="slidenum">
              <a:rPr lang="en-US" smtClean="0"/>
              <a:t>‹#›</a:t>
            </a:fld>
            <a:endParaRPr lang="en-US"/>
          </a:p>
        </p:txBody>
      </p:sp>
    </p:spTree>
    <p:extLst>
      <p:ext uri="{BB962C8B-B14F-4D97-AF65-F5344CB8AC3E}">
        <p14:creationId xmlns:p14="http://schemas.microsoft.com/office/powerpoint/2010/main" val="35188558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Slide - LCIF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744538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Slide - LCIF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0022129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Slide - Campaign 100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3378047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Slide - LCIF (Lion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3185398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ection Slide - Campaign 100 (Lio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5077533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0090493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100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0" name="Picture 9"/>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9271471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CIF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1" name="Picture 10"/>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2271491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100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2900811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CIF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630778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A6C4A-E9C5-237C-7F7B-0331590D3F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B5A833-445A-5CD4-7D16-3D55D69966F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026A6E-791F-2356-0F24-E615179F0DC7}"/>
              </a:ext>
            </a:extLst>
          </p:cNvPr>
          <p:cNvSpPr>
            <a:spLocks noGrp="1"/>
          </p:cNvSpPr>
          <p:nvPr>
            <p:ph type="dt" sz="half" idx="10"/>
          </p:nvPr>
        </p:nvSpPr>
        <p:spPr/>
        <p:txBody>
          <a:bodyPr/>
          <a:lstStyle/>
          <a:p>
            <a:fld id="{3DE5E272-C779-274F-9757-A4F97B453B57}" type="datetimeFigureOut">
              <a:rPr lang="en-US" smtClean="0"/>
              <a:t>10/3/24</a:t>
            </a:fld>
            <a:endParaRPr lang="en-US"/>
          </a:p>
        </p:txBody>
      </p:sp>
      <p:sp>
        <p:nvSpPr>
          <p:cNvPr id="5" name="Footer Placeholder 4">
            <a:extLst>
              <a:ext uri="{FF2B5EF4-FFF2-40B4-BE49-F238E27FC236}">
                <a16:creationId xmlns:a16="http://schemas.microsoft.com/office/drawing/2014/main" id="{C093791A-161C-6A2A-D868-DC0B2C143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817D4D-A71E-443A-6360-C5B82925513E}"/>
              </a:ext>
            </a:extLst>
          </p:cNvPr>
          <p:cNvSpPr>
            <a:spLocks noGrp="1"/>
          </p:cNvSpPr>
          <p:nvPr>
            <p:ph type="sldNum" sz="quarter" idx="12"/>
          </p:nvPr>
        </p:nvSpPr>
        <p:spPr/>
        <p:txBody>
          <a:bodyPr/>
          <a:lstStyle/>
          <a:p>
            <a:fld id="{E18A78BC-FEB5-8C47-A914-053E3EF19BC9}" type="slidenum">
              <a:rPr lang="en-US" smtClean="0"/>
              <a:t>‹#›</a:t>
            </a:fld>
            <a:endParaRPr lang="en-US"/>
          </a:p>
        </p:txBody>
      </p:sp>
    </p:spTree>
    <p:extLst>
      <p:ext uri="{BB962C8B-B14F-4D97-AF65-F5344CB8AC3E}">
        <p14:creationId xmlns:p14="http://schemas.microsoft.com/office/powerpoint/2010/main" val="8411707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100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
        <p:nvSpPr>
          <p:cNvPr id="13" name="Title 1"/>
          <p:cNvSpPr>
            <a:spLocks noGrp="1"/>
          </p:cNvSpPr>
          <p:nvPr>
            <p:ph type="title"/>
          </p:nvPr>
        </p:nvSpPr>
        <p:spPr>
          <a:xfrm>
            <a:off x="430212"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10147486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CIF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7115957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100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4" name="Picture 13"/>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1942572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CIF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9" name="Picture 8"/>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3026203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100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8338348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CIF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9688493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100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5633121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CIF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721086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Slide - Side Circle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328191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ntent Slide - Side Circle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92648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E0EDC-ADA0-314B-1BA0-D20F010BE6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D9AA5B-4D41-FA1B-00E8-0B422E90BB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E59225-DD3C-63AF-7320-F9DDC9EAB5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9010E0-E1BE-A908-5B3B-BCCB443BB2E0}"/>
              </a:ext>
            </a:extLst>
          </p:cNvPr>
          <p:cNvSpPr>
            <a:spLocks noGrp="1"/>
          </p:cNvSpPr>
          <p:nvPr>
            <p:ph type="dt" sz="half" idx="10"/>
          </p:nvPr>
        </p:nvSpPr>
        <p:spPr/>
        <p:txBody>
          <a:bodyPr/>
          <a:lstStyle/>
          <a:p>
            <a:fld id="{3DE5E272-C779-274F-9757-A4F97B453B57}" type="datetimeFigureOut">
              <a:rPr lang="en-US" smtClean="0"/>
              <a:t>10/3/24</a:t>
            </a:fld>
            <a:endParaRPr lang="en-US"/>
          </a:p>
        </p:txBody>
      </p:sp>
      <p:sp>
        <p:nvSpPr>
          <p:cNvPr id="6" name="Footer Placeholder 5">
            <a:extLst>
              <a:ext uri="{FF2B5EF4-FFF2-40B4-BE49-F238E27FC236}">
                <a16:creationId xmlns:a16="http://schemas.microsoft.com/office/drawing/2014/main" id="{DD69A0C8-757B-BC36-264D-8B2E35499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FE6BA0-6002-E446-25A5-8E259D0334B8}"/>
              </a:ext>
            </a:extLst>
          </p:cNvPr>
          <p:cNvSpPr>
            <a:spLocks noGrp="1"/>
          </p:cNvSpPr>
          <p:nvPr>
            <p:ph type="sldNum" sz="quarter" idx="12"/>
          </p:nvPr>
        </p:nvSpPr>
        <p:spPr/>
        <p:txBody>
          <a:bodyPr/>
          <a:lstStyle/>
          <a:p>
            <a:fld id="{E18A78BC-FEB5-8C47-A914-053E3EF19BC9}" type="slidenum">
              <a:rPr lang="en-US" smtClean="0"/>
              <a:t>‹#›</a:t>
            </a:fld>
            <a:endParaRPr lang="en-US"/>
          </a:p>
        </p:txBody>
      </p:sp>
    </p:spTree>
    <p:extLst>
      <p:ext uri="{BB962C8B-B14F-4D97-AF65-F5344CB8AC3E}">
        <p14:creationId xmlns:p14="http://schemas.microsoft.com/office/powerpoint/2010/main" val="39835779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Content Slide - Side Circle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0578752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40938190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Slide - Top Bar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8992677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lide - Top Bar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3012223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09304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Presenter Slide - Campaign 100">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spTree>
    <p:extLst>
      <p:ext uri="{BB962C8B-B14F-4D97-AF65-F5344CB8AC3E}">
        <p14:creationId xmlns:p14="http://schemas.microsoft.com/office/powerpoint/2010/main" val="1440648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8483" y="1327684"/>
            <a:ext cx="3076110" cy="2342971"/>
          </a:xfrm>
          <a:prstGeom prst="rect">
            <a:avLst/>
          </a:prstGeom>
        </p:spPr>
      </p:pic>
      <p:sp>
        <p:nvSpPr>
          <p:cNvPr id="11" name="Text Placeholder 10"/>
          <p:cNvSpPr>
            <a:spLocks noGrp="1"/>
          </p:cNvSpPr>
          <p:nvPr>
            <p:ph type="body" sz="quarter" idx="10" hasCustomPrompt="1"/>
          </p:nvPr>
        </p:nvSpPr>
        <p:spPr>
          <a:xfrm>
            <a:off x="6938963" y="4144963"/>
            <a:ext cx="4375150" cy="889000"/>
          </a:xfrm>
        </p:spPr>
        <p:txBody>
          <a:bodyPr>
            <a:normAutofit/>
          </a:bodyPr>
          <a:lstStyle>
            <a:lvl1pPr marL="0" indent="0" algn="ctr">
              <a:buNone/>
              <a:defRPr sz="1800" b="1"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spTree>
    <p:extLst>
      <p:ext uri="{BB962C8B-B14F-4D97-AF65-F5344CB8AC3E}">
        <p14:creationId xmlns:p14="http://schemas.microsoft.com/office/powerpoint/2010/main" val="1528554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resenter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8483" y="1327684"/>
            <a:ext cx="3076110" cy="2342971"/>
          </a:xfrm>
          <a:prstGeom prst="rect">
            <a:avLst/>
          </a:prstGeom>
        </p:spPr>
      </p:pic>
      <p:sp>
        <p:nvSpPr>
          <p:cNvPr id="9"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0"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spTree>
    <p:extLst>
      <p:ext uri="{BB962C8B-B14F-4D97-AF65-F5344CB8AC3E}">
        <p14:creationId xmlns:p14="http://schemas.microsoft.com/office/powerpoint/2010/main" val="38233542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Section Slide - Campaign 100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6683373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Slide - LCIF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91866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D3679-685B-EE72-B2E5-33CC970866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4DBAB9-9345-5B67-5E68-7BEFC02E9B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630D42-11F2-5056-7E64-22E18101CC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745B42-769F-2C9F-E25D-7DEB6AA1FA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408B05-D199-7007-87B4-F45E1D2045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2A8A8C-27E6-4E96-E9EF-EAF03DF31A35}"/>
              </a:ext>
            </a:extLst>
          </p:cNvPr>
          <p:cNvSpPr>
            <a:spLocks noGrp="1"/>
          </p:cNvSpPr>
          <p:nvPr>
            <p:ph type="dt" sz="half" idx="10"/>
          </p:nvPr>
        </p:nvSpPr>
        <p:spPr/>
        <p:txBody>
          <a:bodyPr/>
          <a:lstStyle/>
          <a:p>
            <a:fld id="{3DE5E272-C779-274F-9757-A4F97B453B57}" type="datetimeFigureOut">
              <a:rPr lang="en-US" smtClean="0"/>
              <a:t>10/3/24</a:t>
            </a:fld>
            <a:endParaRPr lang="en-US"/>
          </a:p>
        </p:txBody>
      </p:sp>
      <p:sp>
        <p:nvSpPr>
          <p:cNvPr id="8" name="Footer Placeholder 7">
            <a:extLst>
              <a:ext uri="{FF2B5EF4-FFF2-40B4-BE49-F238E27FC236}">
                <a16:creationId xmlns:a16="http://schemas.microsoft.com/office/drawing/2014/main" id="{3FA3EEE3-A8EB-AF43-B022-52EB8CB87E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E71F88-B856-DF7A-F304-9CD88E214370}"/>
              </a:ext>
            </a:extLst>
          </p:cNvPr>
          <p:cNvSpPr>
            <a:spLocks noGrp="1"/>
          </p:cNvSpPr>
          <p:nvPr>
            <p:ph type="sldNum" sz="quarter" idx="12"/>
          </p:nvPr>
        </p:nvSpPr>
        <p:spPr/>
        <p:txBody>
          <a:bodyPr/>
          <a:lstStyle/>
          <a:p>
            <a:fld id="{E18A78BC-FEB5-8C47-A914-053E3EF19BC9}" type="slidenum">
              <a:rPr lang="en-US" smtClean="0"/>
              <a:t>‹#›</a:t>
            </a:fld>
            <a:endParaRPr lang="en-US"/>
          </a:p>
        </p:txBody>
      </p:sp>
    </p:spTree>
    <p:extLst>
      <p:ext uri="{BB962C8B-B14F-4D97-AF65-F5344CB8AC3E}">
        <p14:creationId xmlns:p14="http://schemas.microsoft.com/office/powerpoint/2010/main" val="22061373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Slide - Campaign 100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1165148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Section Slide - LCIF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405566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Slide - Campaign 100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6033742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Section Slide - LCIF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41322075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Section Slide - Campaign 100 (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8556214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Slide - LCIF (Red-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36168705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30472366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Section Slide - LCIF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38597737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Slide - LCIF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13859783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Slide - Campaign 100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284206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3835F-BD64-E12C-E9C9-2010DBBFA8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DE165A-CA8D-D084-CA97-62E3CC1BCE8C}"/>
              </a:ext>
            </a:extLst>
          </p:cNvPr>
          <p:cNvSpPr>
            <a:spLocks noGrp="1"/>
          </p:cNvSpPr>
          <p:nvPr>
            <p:ph type="dt" sz="half" idx="10"/>
          </p:nvPr>
        </p:nvSpPr>
        <p:spPr/>
        <p:txBody>
          <a:bodyPr/>
          <a:lstStyle/>
          <a:p>
            <a:fld id="{3DE5E272-C779-274F-9757-A4F97B453B57}" type="datetimeFigureOut">
              <a:rPr lang="en-US" smtClean="0"/>
              <a:t>10/3/24</a:t>
            </a:fld>
            <a:endParaRPr lang="en-US"/>
          </a:p>
        </p:txBody>
      </p:sp>
      <p:sp>
        <p:nvSpPr>
          <p:cNvPr id="4" name="Footer Placeholder 3">
            <a:extLst>
              <a:ext uri="{FF2B5EF4-FFF2-40B4-BE49-F238E27FC236}">
                <a16:creationId xmlns:a16="http://schemas.microsoft.com/office/drawing/2014/main" id="{39272C3E-8FF7-C944-0D43-8F43406D1F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324DD6-2EA2-E027-45ED-AAD568AE80A9}"/>
              </a:ext>
            </a:extLst>
          </p:cNvPr>
          <p:cNvSpPr>
            <a:spLocks noGrp="1"/>
          </p:cNvSpPr>
          <p:nvPr>
            <p:ph type="sldNum" sz="quarter" idx="12"/>
          </p:nvPr>
        </p:nvSpPr>
        <p:spPr/>
        <p:txBody>
          <a:bodyPr/>
          <a:lstStyle/>
          <a:p>
            <a:fld id="{E18A78BC-FEB5-8C47-A914-053E3EF19BC9}" type="slidenum">
              <a:rPr lang="en-US" smtClean="0"/>
              <a:t>‹#›</a:t>
            </a:fld>
            <a:endParaRPr lang="en-US"/>
          </a:p>
        </p:txBody>
      </p:sp>
    </p:spTree>
    <p:extLst>
      <p:ext uri="{BB962C8B-B14F-4D97-AF65-F5344CB8AC3E}">
        <p14:creationId xmlns:p14="http://schemas.microsoft.com/office/powerpoint/2010/main" val="41328355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Section Slide - LCIF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29470684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757396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28501238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2" name="Title 1"/>
          <p:cNvSpPr>
            <a:spLocks noGrp="1"/>
          </p:cNvSpPr>
          <p:nvPr>
            <p:ph type="title"/>
          </p:nvPr>
        </p:nvSpPr>
        <p:spPr>
          <a:xfrm>
            <a:off x="430213" y="1440446"/>
            <a:ext cx="4032605" cy="1179924"/>
          </a:xfrm>
        </p:spPr>
        <p:txBody>
          <a:bodyPr/>
          <a:lstStyle>
            <a:lvl1pPr algn="r">
              <a:defRPr sz="2000">
                <a:solidFill>
                  <a:schemeClr val="accent1"/>
                </a:solidFill>
              </a:defRPr>
            </a:lvl1pPr>
          </a:lstStyle>
          <a:p>
            <a:r>
              <a:rPr lang="en-US" dirty="0"/>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tx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defRPr>
            </a:lvl1pPr>
            <a:lvl2pPr marL="285750" indent="-285750">
              <a:lnSpc>
                <a:spcPct val="100000"/>
              </a:lnSpc>
              <a:buClr>
                <a:schemeClr val="accent1"/>
              </a:buClr>
              <a:buFont typeface="Arial" panose="020B0604020202020204" pitchFamily="34" charset="0"/>
              <a:buChar char="•"/>
              <a:tabLst/>
              <a:defRPr sz="2200">
                <a:solidFill>
                  <a:schemeClr val="accent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4373909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9"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38404130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3"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6353704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38465925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ontent Slide - Side Circle (Whit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a:noFill/>
        </p:spPr>
        <p:txBody>
          <a:bodyPr/>
          <a:lstStyle>
            <a:lvl1pPr algn="r">
              <a:defRPr sz="2000">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9231907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Content Slide - Side Circle (Black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9626624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Content Slide - Side Circle (Blu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1601026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8E80E4-C5E9-A090-F96D-A9DDDEB206A4}"/>
              </a:ext>
            </a:extLst>
          </p:cNvPr>
          <p:cNvSpPr>
            <a:spLocks noGrp="1"/>
          </p:cNvSpPr>
          <p:nvPr>
            <p:ph type="dt" sz="half" idx="10"/>
          </p:nvPr>
        </p:nvSpPr>
        <p:spPr/>
        <p:txBody>
          <a:bodyPr/>
          <a:lstStyle/>
          <a:p>
            <a:fld id="{3DE5E272-C779-274F-9757-A4F97B453B57}" type="datetimeFigureOut">
              <a:rPr lang="en-US" smtClean="0"/>
              <a:t>10/3/24</a:t>
            </a:fld>
            <a:endParaRPr lang="en-US"/>
          </a:p>
        </p:txBody>
      </p:sp>
      <p:sp>
        <p:nvSpPr>
          <p:cNvPr id="3" name="Footer Placeholder 2">
            <a:extLst>
              <a:ext uri="{FF2B5EF4-FFF2-40B4-BE49-F238E27FC236}">
                <a16:creationId xmlns:a16="http://schemas.microsoft.com/office/drawing/2014/main" id="{3B8796D0-FBDA-E43A-024D-4C944F6507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202E37-8E48-DCC5-115A-FCFC050AB048}"/>
              </a:ext>
            </a:extLst>
          </p:cNvPr>
          <p:cNvSpPr>
            <a:spLocks noGrp="1"/>
          </p:cNvSpPr>
          <p:nvPr>
            <p:ph type="sldNum" sz="quarter" idx="12"/>
          </p:nvPr>
        </p:nvSpPr>
        <p:spPr/>
        <p:txBody>
          <a:bodyPr/>
          <a:lstStyle/>
          <a:p>
            <a:fld id="{E18A78BC-FEB5-8C47-A914-053E3EF19BC9}" type="slidenum">
              <a:rPr lang="en-US" smtClean="0"/>
              <a:t>‹#›</a:t>
            </a:fld>
            <a:endParaRPr lang="en-US"/>
          </a:p>
        </p:txBody>
      </p:sp>
    </p:spTree>
    <p:extLst>
      <p:ext uri="{BB962C8B-B14F-4D97-AF65-F5344CB8AC3E}">
        <p14:creationId xmlns:p14="http://schemas.microsoft.com/office/powerpoint/2010/main" val="19140971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Content Slide - Top Bar (Whit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9561070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ontent Slide - Top Bar (Black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868159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Content Slide - Top Bar (Blu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9325032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cSld name="Map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C449D-517E-7341-A77E-201DF981887E}"/>
              </a:ext>
            </a:extLst>
          </p:cNvPr>
          <p:cNvSpPr>
            <a:spLocks noGrp="1"/>
          </p:cNvSpPr>
          <p:nvPr>
            <p:ph type="title"/>
          </p:nvPr>
        </p:nvSpPr>
        <p:spPr/>
        <p:txBody>
          <a:bodyPr/>
          <a:lstStyle>
            <a:lvl1pPr algn="ctr">
              <a:defRPr sz="1800" cap="all" spc="700" baseline="0">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D0F5AEE6-DC3F-5349-8290-E320FA6B14E9}"/>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a:p>
        </p:txBody>
      </p:sp>
      <p:sp>
        <p:nvSpPr>
          <p:cNvPr id="8" name="Slide Number Placeholder 5">
            <a:extLst>
              <a:ext uri="{FF2B5EF4-FFF2-40B4-BE49-F238E27FC236}">
                <a16:creationId xmlns:a16="http://schemas.microsoft.com/office/drawing/2014/main" id="{518DF74A-BC56-9A48-A87A-86FD4ECEAA6F}"/>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29155377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7750DF2-3393-5544-8CED-BA62DB2BCAAE}"/>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11" name="Straight Connector 10">
            <a:extLst>
              <a:ext uri="{FF2B5EF4-FFF2-40B4-BE49-F238E27FC236}">
                <a16:creationId xmlns:a16="http://schemas.microsoft.com/office/drawing/2014/main"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77960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5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372031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pic>
        <p:nvPicPr>
          <p:cNvPr id="9" name="Picture 8" descr="Graphical user interface&#10;&#10;Description automatically generated with medium confidence">
            <a:extLst>
              <a:ext uri="{FF2B5EF4-FFF2-40B4-BE49-F238E27FC236}">
                <a16:creationId xmlns:a16="http://schemas.microsoft.com/office/drawing/2014/main" id="{E0E86D0F-5AC8-EAB7-4A47-FF7934D30679}"/>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0519798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5A96AA-219D-061E-DF5F-4CBFAF3BEBE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8" name="Picture 7">
            <a:extLst>
              <a:ext uri="{FF2B5EF4-FFF2-40B4-BE49-F238E27FC236}">
                <a16:creationId xmlns:a16="http://schemas.microsoft.com/office/drawing/2014/main" id="{9910118D-F9B2-8F07-E81B-DBF8212BE3A5}"/>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933783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396DB-1F56-6D4A-BCDC-A5F1B4E3E76F}"/>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food, drawing&#10;&#10;Description automatically generated">
            <a:extLst>
              <a:ext uri="{FF2B5EF4-FFF2-40B4-BE49-F238E27FC236}">
                <a16:creationId xmlns:a16="http://schemas.microsoft.com/office/drawing/2014/main" id="{A7F0D7D1-1430-0D43-B6B9-B46069553A7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id="{41165531-C215-804F-AE12-55E8E3E82EFF}"/>
              </a:ext>
            </a:extLst>
          </p:cNvPr>
          <p:cNvGrpSpPr/>
          <p:nvPr userDrawn="1"/>
        </p:nvGrpSpPr>
        <p:grpSpPr>
          <a:xfrm>
            <a:off x="11273010" y="6416040"/>
            <a:ext cx="125096" cy="365760"/>
            <a:chOff x="9970956" y="6416040"/>
            <a:chExt cx="125096" cy="365760"/>
          </a:xfrm>
        </p:grpSpPr>
        <p:cxnSp>
          <p:nvCxnSpPr>
            <p:cNvPr id="22" name="Straight Connector 21">
              <a:extLst>
                <a:ext uri="{FF2B5EF4-FFF2-40B4-BE49-F238E27FC236}">
                  <a16:creationId xmlns:a16="http://schemas.microsoft.com/office/drawing/2014/main"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id="{FFB1BE5A-FAB0-9A45-A856-0089E4ECC20C}"/>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
        <p:nvSpPr>
          <p:cNvPr id="25" name="Title 1">
            <a:extLst>
              <a:ext uri="{FF2B5EF4-FFF2-40B4-BE49-F238E27FC236}">
                <a16:creationId xmlns:a16="http://schemas.microsoft.com/office/drawing/2014/main" id="{0B15404F-B2E8-0C49-ADDD-0D23A833D502}"/>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652564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DAF4C-C118-DE20-85FC-7064385CE7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A2B29B-CFBB-AC44-30E8-D2C32FFB3A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B0BB03-3FB1-D27C-DAD0-9C7ACB4A90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E9DE59-5878-5CA1-53FC-D0E36824D0ED}"/>
              </a:ext>
            </a:extLst>
          </p:cNvPr>
          <p:cNvSpPr>
            <a:spLocks noGrp="1"/>
          </p:cNvSpPr>
          <p:nvPr>
            <p:ph type="dt" sz="half" idx="10"/>
          </p:nvPr>
        </p:nvSpPr>
        <p:spPr/>
        <p:txBody>
          <a:bodyPr/>
          <a:lstStyle/>
          <a:p>
            <a:fld id="{3DE5E272-C779-274F-9757-A4F97B453B57}" type="datetimeFigureOut">
              <a:rPr lang="en-US" smtClean="0"/>
              <a:t>10/3/24</a:t>
            </a:fld>
            <a:endParaRPr lang="en-US"/>
          </a:p>
        </p:txBody>
      </p:sp>
      <p:sp>
        <p:nvSpPr>
          <p:cNvPr id="6" name="Footer Placeholder 5">
            <a:extLst>
              <a:ext uri="{FF2B5EF4-FFF2-40B4-BE49-F238E27FC236}">
                <a16:creationId xmlns:a16="http://schemas.microsoft.com/office/drawing/2014/main" id="{F2AD2698-2127-1F20-13E9-DFD34ECE98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2E3BE0-58EE-767C-F664-8D460A4F7DA1}"/>
              </a:ext>
            </a:extLst>
          </p:cNvPr>
          <p:cNvSpPr>
            <a:spLocks noGrp="1"/>
          </p:cNvSpPr>
          <p:nvPr>
            <p:ph type="sldNum" sz="quarter" idx="12"/>
          </p:nvPr>
        </p:nvSpPr>
        <p:spPr/>
        <p:txBody>
          <a:bodyPr/>
          <a:lstStyle/>
          <a:p>
            <a:fld id="{E18A78BC-FEB5-8C47-A914-053E3EF19BC9}" type="slidenum">
              <a:rPr lang="en-US" smtClean="0"/>
              <a:t>‹#›</a:t>
            </a:fld>
            <a:endParaRPr lang="en-US"/>
          </a:p>
        </p:txBody>
      </p:sp>
    </p:spTree>
    <p:extLst>
      <p:ext uri="{BB962C8B-B14F-4D97-AF65-F5344CB8AC3E}">
        <p14:creationId xmlns:p14="http://schemas.microsoft.com/office/powerpoint/2010/main" val="3208171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8459A-62BD-5381-368D-02C3EB0102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C3C4DA-2D32-7030-57B3-CB78FCAD05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2D13E7-9398-1BC3-9B71-F18FDB0FAF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82E671-6659-446C-CB12-536086FFA4A5}"/>
              </a:ext>
            </a:extLst>
          </p:cNvPr>
          <p:cNvSpPr>
            <a:spLocks noGrp="1"/>
          </p:cNvSpPr>
          <p:nvPr>
            <p:ph type="dt" sz="half" idx="10"/>
          </p:nvPr>
        </p:nvSpPr>
        <p:spPr/>
        <p:txBody>
          <a:bodyPr/>
          <a:lstStyle/>
          <a:p>
            <a:fld id="{3DE5E272-C779-274F-9757-A4F97B453B57}" type="datetimeFigureOut">
              <a:rPr lang="en-US" smtClean="0"/>
              <a:t>10/3/24</a:t>
            </a:fld>
            <a:endParaRPr lang="en-US"/>
          </a:p>
        </p:txBody>
      </p:sp>
      <p:sp>
        <p:nvSpPr>
          <p:cNvPr id="6" name="Footer Placeholder 5">
            <a:extLst>
              <a:ext uri="{FF2B5EF4-FFF2-40B4-BE49-F238E27FC236}">
                <a16:creationId xmlns:a16="http://schemas.microsoft.com/office/drawing/2014/main" id="{62164FFC-35EE-4D21-B2EA-A505ADEF21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C10E94-6EDC-686B-144D-D0CA30A012EA}"/>
              </a:ext>
            </a:extLst>
          </p:cNvPr>
          <p:cNvSpPr>
            <a:spLocks noGrp="1"/>
          </p:cNvSpPr>
          <p:nvPr>
            <p:ph type="sldNum" sz="quarter" idx="12"/>
          </p:nvPr>
        </p:nvSpPr>
        <p:spPr/>
        <p:txBody>
          <a:bodyPr/>
          <a:lstStyle/>
          <a:p>
            <a:fld id="{E18A78BC-FEB5-8C47-A914-053E3EF19BC9}" type="slidenum">
              <a:rPr lang="en-US" smtClean="0"/>
              <a:t>‹#›</a:t>
            </a:fld>
            <a:endParaRPr lang="en-US"/>
          </a:p>
        </p:txBody>
      </p:sp>
    </p:spTree>
    <p:extLst>
      <p:ext uri="{BB962C8B-B14F-4D97-AF65-F5344CB8AC3E}">
        <p14:creationId xmlns:p14="http://schemas.microsoft.com/office/powerpoint/2010/main" val="832354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63" Type="http://schemas.openxmlformats.org/officeDocument/2006/relationships/slideLayout" Target="../slideLayouts/slideLayout74.xml"/><Relationship Id="rId68" Type="http://schemas.openxmlformats.org/officeDocument/2006/relationships/theme" Target="../theme/theme2.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66" Type="http://schemas.openxmlformats.org/officeDocument/2006/relationships/slideLayout" Target="../slideLayouts/slideLayout77.xml"/><Relationship Id="rId5" Type="http://schemas.openxmlformats.org/officeDocument/2006/relationships/slideLayout" Target="../slideLayouts/slideLayout16.xml"/><Relationship Id="rId61" Type="http://schemas.openxmlformats.org/officeDocument/2006/relationships/slideLayout" Target="../slideLayouts/slideLayout72.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64" Type="http://schemas.openxmlformats.org/officeDocument/2006/relationships/slideLayout" Target="../slideLayouts/slideLayout75.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slideLayout" Target="../slideLayouts/slideLayout78.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0A19AA-61F8-57F1-D2F5-708834BB41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7E7934-1816-15FF-EAA0-0D8EFA608C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266C3C-E3C2-8E9D-343D-3D621A9A9B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DE5E272-C779-274F-9757-A4F97B453B57}" type="datetimeFigureOut">
              <a:rPr lang="en-US" smtClean="0"/>
              <a:t>10/3/24</a:t>
            </a:fld>
            <a:endParaRPr lang="en-US"/>
          </a:p>
        </p:txBody>
      </p:sp>
      <p:sp>
        <p:nvSpPr>
          <p:cNvPr id="5" name="Footer Placeholder 4">
            <a:extLst>
              <a:ext uri="{FF2B5EF4-FFF2-40B4-BE49-F238E27FC236}">
                <a16:creationId xmlns:a16="http://schemas.microsoft.com/office/drawing/2014/main" id="{C1B085FC-8B08-8E16-B3F0-4C3A4DF8D3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8D51848-B11E-72CD-4F10-26AA106733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18A78BC-FEB5-8C47-A914-053E3EF19BC9}" type="slidenum">
              <a:rPr lang="en-US" smtClean="0"/>
              <a:t>‹#›</a:t>
            </a:fld>
            <a:endParaRPr lang="en-US"/>
          </a:p>
        </p:txBody>
      </p:sp>
    </p:spTree>
    <p:extLst>
      <p:ext uri="{BB962C8B-B14F-4D97-AF65-F5344CB8AC3E}">
        <p14:creationId xmlns:p14="http://schemas.microsoft.com/office/powerpoint/2010/main" val="28343761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FCBE9B-B053-4247-9135-508EDFC7762E}"/>
              </a:ext>
            </a:extLst>
          </p:cNvPr>
          <p:cNvSpPr>
            <a:spLocks noGrp="1"/>
          </p:cNvSpPr>
          <p:nvPr>
            <p:ph type="title"/>
          </p:nvPr>
        </p:nvSpPr>
        <p:spPr>
          <a:xfrm>
            <a:off x="430213" y="375921"/>
            <a:ext cx="11337925" cy="603503"/>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C7A8757-FD40-A348-8CED-87C9C197CB4C}"/>
              </a:ext>
            </a:extLst>
          </p:cNvPr>
          <p:cNvSpPr>
            <a:spLocks noGrp="1"/>
          </p:cNvSpPr>
          <p:nvPr>
            <p:ph type="body" idx="1"/>
          </p:nvPr>
        </p:nvSpPr>
        <p:spPr>
          <a:xfrm>
            <a:off x="430213" y="1447800"/>
            <a:ext cx="11337925" cy="487984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8E106D3-85BB-4F45-82F7-1B63EA31B7D1}"/>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1B5F44-B557-3941-A253-880F885761D2}"/>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1">
                    <a:tint val="75000"/>
                  </a:schemeClr>
                </a:solidFill>
              </a:defRPr>
            </a:lvl1pPr>
          </a:lstStyle>
          <a:p>
            <a:fld id="{2B2FFF44-DBF6-4F9F-9F70-A48E8AF83361}" type="slidenum">
              <a:rPr lang="en-US" smtClean="0"/>
              <a:t>‹#›</a:t>
            </a:fld>
            <a:endParaRPr lang="en-US"/>
          </a:p>
        </p:txBody>
      </p:sp>
    </p:spTree>
    <p:extLst>
      <p:ext uri="{BB962C8B-B14F-4D97-AF65-F5344CB8AC3E}">
        <p14:creationId xmlns:p14="http://schemas.microsoft.com/office/powerpoint/2010/main" val="18780152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Lst>
  <p:hf hdr="0" ftr="0" dt="0"/>
  <p:txStyles>
    <p:titleStyle>
      <a:lvl1pPr algn="l" defTabSz="914400" rtl="0" eaLnBrk="1" latinLnBrk="0" hangingPunct="1">
        <a:lnSpc>
          <a:spcPct val="130000"/>
        </a:lnSpc>
        <a:spcBef>
          <a:spcPct val="0"/>
        </a:spcBef>
        <a:buNone/>
        <a:defRPr sz="1800" kern="1200" cap="all" spc="100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71">
          <p15:clr>
            <a:srgbClr val="F26B43"/>
          </p15:clr>
        </p15:guide>
        <p15:guide id="4" pos="7413">
          <p15:clr>
            <a:srgbClr val="F26B43"/>
          </p15:clr>
        </p15:guide>
        <p15:guide id="6" orient="horz" pos="288">
          <p15:clr>
            <a:srgbClr val="F26B43"/>
          </p15:clr>
        </p15:guide>
        <p15:guide id="7" orient="horz" pos="4032">
          <p15:clr>
            <a:srgbClr val="F26B43"/>
          </p15:clr>
        </p15:guide>
        <p15:guide id="9"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77.xml"/></Relationships>
</file>

<file path=ppt/slides/_rels/slide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76.xml"/></Relationships>
</file>

<file path=ppt/slides/_rels/slide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76.xml"/></Relationships>
</file>

<file path=ppt/slides/_rels/slide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76.xml"/></Relationships>
</file>

<file path=ppt/slides/_rels/slide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76.xml"/></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76.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76.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7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7EB83-3E57-CB0B-E3EC-8A052E2FA534}"/>
              </a:ext>
            </a:extLst>
          </p:cNvPr>
          <p:cNvSpPr>
            <a:spLocks noGrp="1"/>
          </p:cNvSpPr>
          <p:nvPr>
            <p:ph type="ctrTitle"/>
          </p:nvPr>
        </p:nvSpPr>
        <p:spPr>
          <a:xfrm>
            <a:off x="663064" y="369040"/>
            <a:ext cx="3680336" cy="1290088"/>
          </a:xfrm>
        </p:spPr>
        <p:txBody>
          <a:bodyPr>
            <a:noAutofit/>
          </a:bodyPr>
          <a:lstStyle/>
          <a:p>
            <a:pPr algn="ctr"/>
            <a:r>
              <a:rPr lang="en-US" sz="3200" dirty="0">
                <a:latin typeface="Calibri" panose="020F0502020204030204" pitchFamily="34" charset="0"/>
                <a:ea typeface="Calibri"/>
                <a:cs typeface="Calibri" panose="020F0502020204030204" pitchFamily="34" charset="0"/>
              </a:rPr>
              <a:t>Teamwork</a:t>
            </a:r>
          </a:p>
        </p:txBody>
      </p:sp>
      <p:sp>
        <p:nvSpPr>
          <p:cNvPr id="4" name="Text Placeholder 3">
            <a:extLst>
              <a:ext uri="{FF2B5EF4-FFF2-40B4-BE49-F238E27FC236}">
                <a16:creationId xmlns:a16="http://schemas.microsoft.com/office/drawing/2014/main" id="{8AB62276-76E3-970D-CC8E-9317B9DB2318}"/>
              </a:ext>
            </a:extLst>
          </p:cNvPr>
          <p:cNvSpPr>
            <a:spLocks noGrp="1"/>
          </p:cNvSpPr>
          <p:nvPr>
            <p:ph type="body" sz="quarter" idx="14"/>
          </p:nvPr>
        </p:nvSpPr>
        <p:spPr>
          <a:xfrm>
            <a:off x="660399" y="4890262"/>
            <a:ext cx="6523182" cy="518160"/>
          </a:xfrm>
        </p:spPr>
        <p:txBody>
          <a:bodyPr vert="horz" lIns="91440" tIns="45720" rIns="91440" bIns="45720" rtlCol="0" anchor="t">
            <a:noAutofit/>
          </a:bodyPr>
          <a:lstStyle/>
          <a:p>
            <a:r>
              <a:rPr lang="en-US" sz="2400" dirty="0">
                <a:effectLst/>
                <a:latin typeface="Calibri" panose="020F0502020204030204" pitchFamily="34" charset="0"/>
                <a:ea typeface="Calibri" panose="020F0502020204030204" pitchFamily="34" charset="0"/>
                <a:cs typeface="Calibri" panose="020F0502020204030204" pitchFamily="34" charset="0"/>
              </a:rPr>
              <a:t>Development Manager: Europe &amp; Africa</a:t>
            </a:r>
            <a:endParaRPr lang="en-US" sz="2400" dirty="0">
              <a:latin typeface="Calibri" panose="020F0502020204030204" pitchFamily="34" charset="0"/>
              <a:cs typeface="Calibri" panose="020F0502020204030204" pitchFamily="34" charset="0"/>
            </a:endParaRPr>
          </a:p>
        </p:txBody>
      </p:sp>
      <p:sp>
        <p:nvSpPr>
          <p:cNvPr id="7" name="Text Placeholder 6">
            <a:extLst>
              <a:ext uri="{FF2B5EF4-FFF2-40B4-BE49-F238E27FC236}">
                <a16:creationId xmlns:a16="http://schemas.microsoft.com/office/drawing/2014/main" id="{64879AA1-D367-6C1B-2304-F048EAAF02BD}"/>
              </a:ext>
            </a:extLst>
          </p:cNvPr>
          <p:cNvSpPr>
            <a:spLocks noGrp="1"/>
          </p:cNvSpPr>
          <p:nvPr>
            <p:ph type="body" sz="quarter" idx="13"/>
          </p:nvPr>
        </p:nvSpPr>
        <p:spPr/>
        <p:txBody>
          <a:bodyPr/>
          <a:lstStyle/>
          <a:p>
            <a:r>
              <a:rPr lang="en-US" dirty="0">
                <a:latin typeface="Calibri" panose="020F0502020204030204" pitchFamily="34" charset="0"/>
                <a:cs typeface="Calibri" panose="020F0502020204030204" pitchFamily="34" charset="0"/>
              </a:rPr>
              <a:t>Paul Steele</a:t>
            </a:r>
          </a:p>
        </p:txBody>
      </p:sp>
      <p:pic>
        <p:nvPicPr>
          <p:cNvPr id="9218" name="Picture 2" descr="300+] Teamwork Pictures | Wallpapers.com">
            <a:extLst>
              <a:ext uri="{FF2B5EF4-FFF2-40B4-BE49-F238E27FC236}">
                <a16:creationId xmlns:a16="http://schemas.microsoft.com/office/drawing/2014/main" id="{24734095-3031-415E-DA6B-FFF616D236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3209" y="1449578"/>
            <a:ext cx="6938776" cy="3191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7CDCC-AEE3-016F-532C-352249FEB9D3}"/>
              </a:ext>
            </a:extLst>
          </p:cNvPr>
          <p:cNvSpPr>
            <a:spLocks noGrp="1"/>
          </p:cNvSpPr>
          <p:nvPr>
            <p:ph type="ctrTitle"/>
          </p:nvPr>
        </p:nvSpPr>
        <p:spPr>
          <a:xfrm>
            <a:off x="-139335" y="250853"/>
            <a:ext cx="5407023" cy="1505120"/>
          </a:xfrm>
        </p:spPr>
        <p:txBody>
          <a:bodyPr>
            <a:noAutofit/>
          </a:bodyPr>
          <a:lstStyle/>
          <a:p>
            <a:pPr algn="ctr"/>
            <a:r>
              <a:rPr lang="en-US" sz="3200" dirty="0">
                <a:latin typeface="Calibri" panose="020F0502020204030204" pitchFamily="34" charset="0"/>
                <a:ea typeface="Calibri"/>
                <a:cs typeface="Calibri" panose="020F0502020204030204" pitchFamily="34" charset="0"/>
              </a:rPr>
              <a:t>Teamwork</a:t>
            </a:r>
          </a:p>
        </p:txBody>
      </p:sp>
      <p:sp>
        <p:nvSpPr>
          <p:cNvPr id="3" name="Text Placeholder 2">
            <a:extLst>
              <a:ext uri="{FF2B5EF4-FFF2-40B4-BE49-F238E27FC236}">
                <a16:creationId xmlns:a16="http://schemas.microsoft.com/office/drawing/2014/main" id="{48B05BD2-D30B-507E-4405-75F2CA3A37E0}"/>
              </a:ext>
            </a:extLst>
          </p:cNvPr>
          <p:cNvSpPr>
            <a:spLocks noGrp="1"/>
          </p:cNvSpPr>
          <p:nvPr>
            <p:ph type="body" sz="quarter" idx="10"/>
          </p:nvPr>
        </p:nvSpPr>
        <p:spPr>
          <a:xfrm>
            <a:off x="180975" y="2215447"/>
            <a:ext cx="5799967" cy="2785178"/>
          </a:xfrm>
        </p:spPr>
        <p:txBody>
          <a:bodyPr>
            <a:noAutofit/>
          </a:bodyPr>
          <a:lstStyle/>
          <a:p>
            <a:pPr marL="1314450" lvl="1" indent="-857250">
              <a:lnSpc>
                <a:spcPct val="107000"/>
              </a:lnSpc>
              <a:spcBef>
                <a:spcPts val="0"/>
              </a:spcBef>
              <a:spcAft>
                <a:spcPts val="800"/>
              </a:spcAft>
              <a:buFont typeface="Arial" panose="020B0604020202020204" pitchFamily="34" charset="0"/>
              <a:buChar char="•"/>
            </a:pPr>
            <a:r>
              <a:rPr lang="en-US" sz="2800" kern="100" dirty="0">
                <a:effectLst/>
                <a:latin typeface="Calibri" panose="020F0502020204030204" pitchFamily="34" charset="0"/>
                <a:ea typeface="Aptos" panose="020B0004020202020204" pitchFamily="34" charset="0"/>
                <a:cs typeface="Calibri" panose="020F0502020204030204" pitchFamily="34" charset="0"/>
              </a:rPr>
              <a:t>Forming</a:t>
            </a:r>
          </a:p>
          <a:p>
            <a:pPr marL="1314450" lvl="1" indent="-857250">
              <a:lnSpc>
                <a:spcPct val="107000"/>
              </a:lnSpc>
              <a:spcBef>
                <a:spcPts val="0"/>
              </a:spcBef>
              <a:spcAft>
                <a:spcPts val="800"/>
              </a:spcAft>
              <a:buFont typeface="Arial" panose="020B0604020202020204" pitchFamily="34" charset="0"/>
              <a:buChar char="•"/>
            </a:pPr>
            <a:r>
              <a:rPr lang="en-US" sz="2800" kern="100" dirty="0">
                <a:effectLst/>
                <a:latin typeface="Calibri" panose="020F0502020204030204" pitchFamily="34" charset="0"/>
                <a:ea typeface="Aptos" panose="020B0004020202020204" pitchFamily="34" charset="0"/>
                <a:cs typeface="Calibri" panose="020F0502020204030204" pitchFamily="34" charset="0"/>
              </a:rPr>
              <a:t>Storming</a:t>
            </a:r>
          </a:p>
          <a:p>
            <a:pPr marL="1314450" lvl="1" indent="-857250">
              <a:lnSpc>
                <a:spcPct val="107000"/>
              </a:lnSpc>
              <a:spcBef>
                <a:spcPts val="0"/>
              </a:spcBef>
              <a:spcAft>
                <a:spcPts val="800"/>
              </a:spcAft>
              <a:buFont typeface="Arial" panose="020B0604020202020204" pitchFamily="34" charset="0"/>
              <a:buChar char="•"/>
            </a:pPr>
            <a:r>
              <a:rPr lang="en-US" sz="2800" kern="100" dirty="0">
                <a:effectLst/>
                <a:latin typeface="Calibri" panose="020F0502020204030204" pitchFamily="34" charset="0"/>
                <a:ea typeface="Aptos" panose="020B0004020202020204" pitchFamily="34" charset="0"/>
                <a:cs typeface="Calibri" panose="020F0502020204030204" pitchFamily="34" charset="0"/>
              </a:rPr>
              <a:t>Norming </a:t>
            </a:r>
          </a:p>
          <a:p>
            <a:pPr marL="1314450" lvl="1" indent="-857250">
              <a:lnSpc>
                <a:spcPct val="107000"/>
              </a:lnSpc>
              <a:spcBef>
                <a:spcPts val="0"/>
              </a:spcBef>
              <a:spcAft>
                <a:spcPts val="800"/>
              </a:spcAft>
              <a:buFont typeface="Arial" panose="020B0604020202020204" pitchFamily="34" charset="0"/>
              <a:buChar char="•"/>
            </a:pPr>
            <a:r>
              <a:rPr lang="en-US" sz="2800" kern="100" dirty="0">
                <a:effectLst/>
                <a:latin typeface="Calibri" panose="020F0502020204030204" pitchFamily="34" charset="0"/>
                <a:ea typeface="Aptos" panose="020B0004020202020204" pitchFamily="34" charset="0"/>
                <a:cs typeface="Calibri" panose="020F0502020204030204" pitchFamily="34" charset="0"/>
              </a:rPr>
              <a:t>Performing</a:t>
            </a:r>
          </a:p>
        </p:txBody>
      </p:sp>
      <p:pic>
        <p:nvPicPr>
          <p:cNvPr id="4" name="Picture 2" descr="159,281 Team Building Stock Photos - Free &amp; Royalty-Free ...">
            <a:extLst>
              <a:ext uri="{FF2B5EF4-FFF2-40B4-BE49-F238E27FC236}">
                <a16:creationId xmlns:a16="http://schemas.microsoft.com/office/drawing/2014/main" id="{0BEAF961-6CAB-D36E-D652-58945E95F4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700" y="2105025"/>
            <a:ext cx="7334250" cy="3667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791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7CDCC-AEE3-016F-532C-352249FEB9D3}"/>
              </a:ext>
            </a:extLst>
          </p:cNvPr>
          <p:cNvSpPr>
            <a:spLocks noGrp="1"/>
          </p:cNvSpPr>
          <p:nvPr>
            <p:ph type="ctrTitle"/>
          </p:nvPr>
        </p:nvSpPr>
        <p:spPr>
          <a:xfrm>
            <a:off x="594090" y="155603"/>
            <a:ext cx="5407023" cy="1505120"/>
          </a:xfrm>
        </p:spPr>
        <p:txBody>
          <a:bodyPr>
            <a:noAutofit/>
          </a:bodyPr>
          <a:lstStyle/>
          <a:p>
            <a:pPr algn="ctr"/>
            <a:r>
              <a:rPr lang="en-US" sz="3200" dirty="0">
                <a:latin typeface="Calibri" panose="020F0502020204030204" pitchFamily="34" charset="0"/>
                <a:ea typeface="Calibri"/>
                <a:cs typeface="Calibri" panose="020F0502020204030204" pitchFamily="34" charset="0"/>
              </a:rPr>
              <a:t>Forming</a:t>
            </a:r>
          </a:p>
        </p:txBody>
      </p:sp>
      <p:sp>
        <p:nvSpPr>
          <p:cNvPr id="3" name="Text Placeholder 2">
            <a:extLst>
              <a:ext uri="{FF2B5EF4-FFF2-40B4-BE49-F238E27FC236}">
                <a16:creationId xmlns:a16="http://schemas.microsoft.com/office/drawing/2014/main" id="{48B05BD2-D30B-507E-4405-75F2CA3A37E0}"/>
              </a:ext>
            </a:extLst>
          </p:cNvPr>
          <p:cNvSpPr>
            <a:spLocks noGrp="1"/>
          </p:cNvSpPr>
          <p:nvPr>
            <p:ph type="body" sz="quarter" idx="10"/>
          </p:nvPr>
        </p:nvSpPr>
        <p:spPr>
          <a:xfrm>
            <a:off x="123825" y="1857375"/>
            <a:ext cx="6877051" cy="3648075"/>
          </a:xfrm>
        </p:spPr>
        <p:txBody>
          <a:bodyPr>
            <a:normAutofit/>
          </a:bodyPr>
          <a:lstStyle/>
          <a:p>
            <a:pPr marL="342900" marR="0" lvl="0" indent="-342900">
              <a:lnSpc>
                <a:spcPct val="107000"/>
              </a:lnSpc>
              <a:spcBef>
                <a:spcPts val="0"/>
              </a:spcBef>
              <a:spcAft>
                <a:spcPts val="800"/>
              </a:spcAft>
              <a:buFont typeface="Symbol" panose="05050102010706020507" pitchFamily="18" charset="2"/>
              <a:buChar char=""/>
            </a:pPr>
            <a:r>
              <a:rPr lang="en-US" kern="100" dirty="0">
                <a:effectLst/>
                <a:latin typeface="Calibri" panose="020F0502020204030204" pitchFamily="34" charset="0"/>
                <a:ea typeface="Aptos" panose="020B0004020202020204" pitchFamily="34" charset="0"/>
                <a:cs typeface="Calibri" panose="020F0502020204030204" pitchFamily="34" charset="0"/>
              </a:rPr>
              <a:t>Team members get to know each other and feel out their roles.  </a:t>
            </a:r>
          </a:p>
          <a:p>
            <a:pPr marL="342900" marR="0" lvl="0" indent="-342900">
              <a:lnSpc>
                <a:spcPct val="107000"/>
              </a:lnSpc>
              <a:spcBef>
                <a:spcPts val="0"/>
              </a:spcBef>
              <a:spcAft>
                <a:spcPts val="800"/>
              </a:spcAft>
              <a:buFont typeface="Symbol" panose="05050102010706020507" pitchFamily="18" charset="2"/>
              <a:buChar char=""/>
            </a:pPr>
            <a:r>
              <a:rPr lang="en-US" kern="100" dirty="0">
                <a:effectLst/>
                <a:latin typeface="Calibri" panose="020F0502020204030204" pitchFamily="34" charset="0"/>
                <a:ea typeface="Aptos" panose="020B0004020202020204" pitchFamily="34" charset="0"/>
                <a:cs typeface="Calibri" panose="020F0502020204030204" pitchFamily="34" charset="0"/>
              </a:rPr>
              <a:t>The process is good-natured, and work may be slow.  </a:t>
            </a:r>
          </a:p>
          <a:p>
            <a:pPr marL="342900" marR="0" lvl="0" indent="-342900">
              <a:lnSpc>
                <a:spcPct val="107000"/>
              </a:lnSpc>
              <a:spcBef>
                <a:spcPts val="0"/>
              </a:spcBef>
              <a:spcAft>
                <a:spcPts val="800"/>
              </a:spcAft>
              <a:buFont typeface="Symbol" panose="05050102010706020507" pitchFamily="18" charset="2"/>
              <a:buChar char=""/>
            </a:pPr>
            <a:r>
              <a:rPr lang="en-US" kern="100" dirty="0">
                <a:effectLst/>
                <a:latin typeface="Calibri" panose="020F0502020204030204" pitchFamily="34" charset="0"/>
                <a:ea typeface="Aptos" panose="020B0004020202020204" pitchFamily="34" charset="0"/>
                <a:cs typeface="Calibri" panose="020F0502020204030204" pitchFamily="34" charset="0"/>
              </a:rPr>
              <a:t>People avoid conflict, a leader may emerge for guidance.</a:t>
            </a:r>
          </a:p>
          <a:p>
            <a:pPr marL="1314450" lvl="1" indent="-857250">
              <a:lnSpc>
                <a:spcPct val="107000"/>
              </a:lnSpc>
              <a:spcBef>
                <a:spcPts val="0"/>
              </a:spcBef>
              <a:spcAft>
                <a:spcPts val="800"/>
              </a:spcAft>
              <a:buFont typeface="Arial" panose="020B0604020202020204" pitchFamily="34" charset="0"/>
              <a:buChar char="•"/>
            </a:pPr>
            <a:endParaRPr lang="en-US" sz="3800" kern="100" dirty="0">
              <a:effectLst/>
              <a:latin typeface="Calibri" panose="020F0502020204030204" pitchFamily="34" charset="0"/>
              <a:ea typeface="Aptos" panose="020B0004020202020204" pitchFamily="34" charset="0"/>
              <a:cs typeface="Calibri" panose="020F0502020204030204" pitchFamily="34" charset="0"/>
            </a:endParaRPr>
          </a:p>
        </p:txBody>
      </p:sp>
      <p:pic>
        <p:nvPicPr>
          <p:cNvPr id="1026" name="Picture 2" descr="457,200+ Teamwork Hands Stock Photos, Pictures &amp; Royalty-Free Images -  iStock | Hands together, Collaboration, Teamwork">
            <a:extLst>
              <a:ext uri="{FF2B5EF4-FFF2-40B4-BE49-F238E27FC236}">
                <a16:creationId xmlns:a16="http://schemas.microsoft.com/office/drawing/2014/main" id="{43550F1E-0ACD-F44D-4397-EC3F563D06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5175" y="514350"/>
            <a:ext cx="4953000" cy="582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2291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7CDCC-AEE3-016F-532C-352249FEB9D3}"/>
              </a:ext>
            </a:extLst>
          </p:cNvPr>
          <p:cNvSpPr>
            <a:spLocks noGrp="1"/>
          </p:cNvSpPr>
          <p:nvPr>
            <p:ph type="ctrTitle"/>
          </p:nvPr>
        </p:nvSpPr>
        <p:spPr>
          <a:xfrm>
            <a:off x="19143" y="168331"/>
            <a:ext cx="5407023" cy="1505120"/>
          </a:xfrm>
        </p:spPr>
        <p:txBody>
          <a:bodyPr>
            <a:noAutofit/>
          </a:bodyPr>
          <a:lstStyle/>
          <a:p>
            <a:pPr algn="ctr"/>
            <a:r>
              <a:rPr lang="en-US" sz="3200" dirty="0">
                <a:latin typeface="Calibri" panose="020F0502020204030204" pitchFamily="34" charset="0"/>
                <a:ea typeface="Calibri"/>
                <a:cs typeface="Calibri" panose="020F0502020204030204" pitchFamily="34" charset="0"/>
              </a:rPr>
              <a:t>Storming</a:t>
            </a:r>
          </a:p>
        </p:txBody>
      </p:sp>
      <p:sp>
        <p:nvSpPr>
          <p:cNvPr id="3" name="Text Placeholder 2">
            <a:extLst>
              <a:ext uri="{FF2B5EF4-FFF2-40B4-BE49-F238E27FC236}">
                <a16:creationId xmlns:a16="http://schemas.microsoft.com/office/drawing/2014/main" id="{48B05BD2-D30B-507E-4405-75F2CA3A37E0}"/>
              </a:ext>
            </a:extLst>
          </p:cNvPr>
          <p:cNvSpPr>
            <a:spLocks noGrp="1"/>
          </p:cNvSpPr>
          <p:nvPr>
            <p:ph type="body" sz="quarter" idx="10"/>
          </p:nvPr>
        </p:nvSpPr>
        <p:spPr>
          <a:xfrm>
            <a:off x="358958" y="1857375"/>
            <a:ext cx="4962525" cy="3286125"/>
          </a:xfrm>
        </p:spPr>
        <p:txBody>
          <a:bodyPr>
            <a:normAutofit/>
          </a:bodyPr>
          <a:lstStyle/>
          <a:p>
            <a:pPr marR="0" lvl="0">
              <a:lnSpc>
                <a:spcPct val="107000"/>
              </a:lnSpc>
              <a:spcBef>
                <a:spcPts val="0"/>
              </a:spcBef>
              <a:spcAft>
                <a:spcPts val="800"/>
              </a:spcAft>
            </a:pPr>
            <a:r>
              <a:rPr lang="en-US" kern="100" dirty="0">
                <a:effectLst/>
                <a:latin typeface="Calibri" panose="020F0502020204030204" pitchFamily="34" charset="0"/>
                <a:ea typeface="Aptos" panose="020B0004020202020204" pitchFamily="34" charset="0"/>
                <a:cs typeface="Calibri" panose="020F0502020204030204" pitchFamily="34" charset="0"/>
              </a:rPr>
              <a:t>Differences may come to light in:</a:t>
            </a:r>
          </a:p>
          <a:p>
            <a:pPr marL="457200" marR="0" lvl="0" indent="-457200">
              <a:lnSpc>
                <a:spcPct val="107000"/>
              </a:lnSpc>
              <a:spcBef>
                <a:spcPts val="0"/>
              </a:spcBef>
              <a:spcAft>
                <a:spcPts val="800"/>
              </a:spcAft>
              <a:buFont typeface="Arial" panose="020B0604020202020204" pitchFamily="34" charset="0"/>
              <a:buChar char="•"/>
            </a:pPr>
            <a:r>
              <a:rPr lang="en-US" kern="100" dirty="0">
                <a:latin typeface="Calibri" panose="020F0502020204030204" pitchFamily="34" charset="0"/>
                <a:ea typeface="Aptos" panose="020B0004020202020204" pitchFamily="34" charset="0"/>
                <a:cs typeface="Calibri" panose="020F0502020204030204" pitchFamily="34" charset="0"/>
              </a:rPr>
              <a:t>A</a:t>
            </a:r>
            <a:r>
              <a:rPr lang="en-US" kern="100" dirty="0">
                <a:effectLst/>
                <a:latin typeface="Calibri" panose="020F0502020204030204" pitchFamily="34" charset="0"/>
                <a:ea typeface="Aptos" panose="020B0004020202020204" pitchFamily="34" charset="0"/>
                <a:cs typeface="Calibri" panose="020F0502020204030204" pitchFamily="34" charset="0"/>
              </a:rPr>
              <a:t>pproach</a:t>
            </a:r>
          </a:p>
          <a:p>
            <a:pPr marL="457200" marR="0" lvl="0" indent="-457200">
              <a:lnSpc>
                <a:spcPct val="107000"/>
              </a:lnSpc>
              <a:spcBef>
                <a:spcPts val="0"/>
              </a:spcBef>
              <a:spcAft>
                <a:spcPts val="800"/>
              </a:spcAft>
              <a:buFont typeface="Arial" panose="020B0604020202020204" pitchFamily="34" charset="0"/>
              <a:buChar char="•"/>
            </a:pPr>
            <a:r>
              <a:rPr lang="en-US" kern="100" dirty="0">
                <a:effectLst/>
                <a:latin typeface="Calibri" panose="020F0502020204030204" pitchFamily="34" charset="0"/>
                <a:ea typeface="Aptos" panose="020B0004020202020204" pitchFamily="34" charset="0"/>
                <a:cs typeface="Calibri" panose="020F0502020204030204" pitchFamily="34" charset="0"/>
              </a:rPr>
              <a:t>Agendas</a:t>
            </a:r>
            <a:endParaRPr lang="en-US" kern="100" dirty="0">
              <a:latin typeface="Calibri" panose="020F0502020204030204" pitchFamily="34" charset="0"/>
              <a:ea typeface="Aptos" panose="020B0004020202020204" pitchFamily="34" charset="0"/>
              <a:cs typeface="Calibri" panose="020F0502020204030204" pitchFamily="34" charset="0"/>
            </a:endParaRPr>
          </a:p>
          <a:p>
            <a:pPr marL="457200" marR="0" lvl="0" indent="-457200">
              <a:lnSpc>
                <a:spcPct val="107000"/>
              </a:lnSpc>
              <a:spcBef>
                <a:spcPts val="0"/>
              </a:spcBef>
              <a:spcAft>
                <a:spcPts val="800"/>
              </a:spcAft>
              <a:buFont typeface="Arial" panose="020B0604020202020204" pitchFamily="34" charset="0"/>
              <a:buChar char="•"/>
            </a:pPr>
            <a:r>
              <a:rPr lang="en-US" kern="100" dirty="0">
                <a:effectLst/>
                <a:latin typeface="Calibri" panose="020F0502020204030204" pitchFamily="34" charset="0"/>
                <a:ea typeface="Aptos" panose="020B0004020202020204" pitchFamily="34" charset="0"/>
                <a:cs typeface="Calibri" panose="020F0502020204030204" pitchFamily="34" charset="0"/>
              </a:rPr>
              <a:t>Priorities</a:t>
            </a:r>
          </a:p>
          <a:p>
            <a:pPr marL="457200" indent="-457200">
              <a:lnSpc>
                <a:spcPct val="107000"/>
              </a:lnSpc>
              <a:spcBef>
                <a:spcPts val="0"/>
              </a:spcBef>
              <a:spcAft>
                <a:spcPts val="800"/>
              </a:spcAft>
              <a:buFont typeface="Arial" panose="020B0604020202020204" pitchFamily="34" charset="0"/>
              <a:buChar char="•"/>
            </a:pPr>
            <a:r>
              <a:rPr lang="en-US" kern="100" dirty="0">
                <a:latin typeface="Calibri" panose="020F0502020204030204" pitchFamily="34" charset="0"/>
                <a:cs typeface="Calibri" panose="020F0502020204030204" pitchFamily="34" charset="0"/>
              </a:rPr>
              <a:t>Visions</a:t>
            </a:r>
          </a:p>
        </p:txBody>
      </p:sp>
      <p:pic>
        <p:nvPicPr>
          <p:cNvPr id="2050" name="Picture 2" descr="Step 3 - Forming Storming Norming &amp; Performing: Building ...">
            <a:extLst>
              <a:ext uri="{FF2B5EF4-FFF2-40B4-BE49-F238E27FC236}">
                <a16:creationId xmlns:a16="http://schemas.microsoft.com/office/drawing/2014/main" id="{F317AF37-1FCA-B2F6-97E6-DB1F93FC9D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408" y="798896"/>
            <a:ext cx="6308634" cy="5260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857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7CDCC-AEE3-016F-532C-352249FEB9D3}"/>
              </a:ext>
            </a:extLst>
          </p:cNvPr>
          <p:cNvSpPr>
            <a:spLocks noGrp="1"/>
          </p:cNvSpPr>
          <p:nvPr>
            <p:ph type="ctrTitle"/>
          </p:nvPr>
        </p:nvSpPr>
        <p:spPr>
          <a:xfrm>
            <a:off x="19143" y="168331"/>
            <a:ext cx="5407023" cy="1505120"/>
          </a:xfrm>
        </p:spPr>
        <p:txBody>
          <a:bodyPr>
            <a:noAutofit/>
          </a:bodyPr>
          <a:lstStyle/>
          <a:p>
            <a:pPr algn="ctr"/>
            <a:r>
              <a:rPr lang="en-US" sz="3200" dirty="0">
                <a:latin typeface="Calibri" panose="020F0502020204030204" pitchFamily="34" charset="0"/>
                <a:ea typeface="Calibri"/>
                <a:cs typeface="Calibri" panose="020F0502020204030204" pitchFamily="34" charset="0"/>
              </a:rPr>
              <a:t>Norming</a:t>
            </a:r>
          </a:p>
        </p:txBody>
      </p:sp>
      <p:sp>
        <p:nvSpPr>
          <p:cNvPr id="3" name="Text Placeholder 2">
            <a:extLst>
              <a:ext uri="{FF2B5EF4-FFF2-40B4-BE49-F238E27FC236}">
                <a16:creationId xmlns:a16="http://schemas.microsoft.com/office/drawing/2014/main" id="{48B05BD2-D30B-507E-4405-75F2CA3A37E0}"/>
              </a:ext>
            </a:extLst>
          </p:cNvPr>
          <p:cNvSpPr>
            <a:spLocks noGrp="1"/>
          </p:cNvSpPr>
          <p:nvPr>
            <p:ph type="body" sz="quarter" idx="10"/>
          </p:nvPr>
        </p:nvSpPr>
        <p:spPr>
          <a:xfrm>
            <a:off x="71484" y="1785937"/>
            <a:ext cx="4962525" cy="3633788"/>
          </a:xfrm>
        </p:spPr>
        <p:txBody>
          <a:bodyPr>
            <a:normAutofit/>
          </a:bodyPr>
          <a:lstStyle/>
          <a:p>
            <a:pPr marL="457200" marR="0" lvl="0" indent="-457200">
              <a:lnSpc>
                <a:spcPct val="107000"/>
              </a:lnSpc>
              <a:spcBef>
                <a:spcPts val="0"/>
              </a:spcBef>
              <a:spcAft>
                <a:spcPts val="800"/>
              </a:spcAft>
              <a:buFont typeface="Arial" panose="020B0604020202020204" pitchFamily="34" charset="0"/>
              <a:buChar char="•"/>
            </a:pPr>
            <a:r>
              <a:rPr lang="en-US" kern="100" dirty="0">
                <a:latin typeface="Calibri" panose="020F0502020204030204" pitchFamily="34" charset="0"/>
                <a:ea typeface="Aptos" panose="020B0004020202020204" pitchFamily="34" charset="0"/>
                <a:cs typeface="Calibri" panose="020F0502020204030204" pitchFamily="34" charset="0"/>
              </a:rPr>
              <a:t>M</a:t>
            </a:r>
            <a:r>
              <a:rPr lang="en-US" kern="100" dirty="0">
                <a:effectLst/>
                <a:latin typeface="Calibri" panose="020F0502020204030204" pitchFamily="34" charset="0"/>
                <a:ea typeface="Aptos" panose="020B0004020202020204" pitchFamily="34" charset="0"/>
                <a:cs typeface="Calibri" panose="020F0502020204030204" pitchFamily="34" charset="0"/>
              </a:rPr>
              <a:t>embers of the team recognize each other’s strengths and agree on a process. </a:t>
            </a:r>
          </a:p>
          <a:p>
            <a:pPr marL="457200" marR="0" lvl="0" indent="-457200">
              <a:lnSpc>
                <a:spcPct val="107000"/>
              </a:lnSpc>
              <a:spcBef>
                <a:spcPts val="0"/>
              </a:spcBef>
              <a:spcAft>
                <a:spcPts val="800"/>
              </a:spcAft>
              <a:buFont typeface="Arial" panose="020B0604020202020204" pitchFamily="34" charset="0"/>
              <a:buChar char="•"/>
            </a:pPr>
            <a:r>
              <a:rPr lang="en-US" kern="100" dirty="0">
                <a:effectLst/>
                <a:latin typeface="Calibri" panose="020F0502020204030204" pitchFamily="34" charset="0"/>
                <a:ea typeface="Aptos" panose="020B0004020202020204" pitchFamily="34" charset="0"/>
                <a:cs typeface="Calibri" panose="020F0502020204030204" pitchFamily="34" charset="0"/>
              </a:rPr>
              <a:t>A shared strategy emerges.</a:t>
            </a:r>
          </a:p>
          <a:p>
            <a:pPr marL="457200" marR="0" lvl="0" indent="-457200">
              <a:lnSpc>
                <a:spcPct val="107000"/>
              </a:lnSpc>
              <a:spcBef>
                <a:spcPts val="0"/>
              </a:spcBef>
              <a:spcAft>
                <a:spcPts val="800"/>
              </a:spcAft>
              <a:buFont typeface="Arial" panose="020B0604020202020204" pitchFamily="34" charset="0"/>
              <a:buChar char="•"/>
            </a:pPr>
            <a:r>
              <a:rPr lang="en-US" kern="100" dirty="0">
                <a:effectLst/>
                <a:latin typeface="Calibri" panose="020F0502020204030204" pitchFamily="34" charset="0"/>
                <a:ea typeface="Aptos" panose="020B0004020202020204" pitchFamily="34" charset="0"/>
                <a:cs typeface="Calibri" panose="020F0502020204030204" pitchFamily="34" charset="0"/>
              </a:rPr>
              <a:t>The team goal become clear and accepted.</a:t>
            </a:r>
            <a:endParaRPr lang="en-US" sz="3800" kern="100" dirty="0">
              <a:effectLst/>
              <a:latin typeface="Calibri" panose="020F0502020204030204" pitchFamily="34" charset="0"/>
              <a:ea typeface="Aptos" panose="020B0004020202020204" pitchFamily="34" charset="0"/>
              <a:cs typeface="Calibri" panose="020F0502020204030204" pitchFamily="34" charset="0"/>
            </a:endParaRPr>
          </a:p>
        </p:txBody>
      </p:sp>
      <p:pic>
        <p:nvPicPr>
          <p:cNvPr id="4100" name="Picture 4" descr="mature businesswoman presenting ideas to team in office - teamwork arab success stock pictures, royalty-free photos &amp; images">
            <a:extLst>
              <a:ext uri="{FF2B5EF4-FFF2-40B4-BE49-F238E27FC236}">
                <a16:creationId xmlns:a16="http://schemas.microsoft.com/office/drawing/2014/main" id="{93A0D7B8-81FF-6909-6A0C-88F83B8E0D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4075" y="1673451"/>
            <a:ext cx="5829300" cy="3876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764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7CDCC-AEE3-016F-532C-352249FEB9D3}"/>
              </a:ext>
            </a:extLst>
          </p:cNvPr>
          <p:cNvSpPr>
            <a:spLocks noGrp="1"/>
          </p:cNvSpPr>
          <p:nvPr>
            <p:ph type="ctrTitle"/>
          </p:nvPr>
        </p:nvSpPr>
        <p:spPr>
          <a:xfrm>
            <a:off x="19143" y="168331"/>
            <a:ext cx="5407023" cy="1505120"/>
          </a:xfrm>
        </p:spPr>
        <p:txBody>
          <a:bodyPr>
            <a:noAutofit/>
          </a:bodyPr>
          <a:lstStyle/>
          <a:p>
            <a:pPr algn="ctr"/>
            <a:r>
              <a:rPr lang="en-US" sz="3200" dirty="0">
                <a:latin typeface="Calibri" panose="020F0502020204030204" pitchFamily="34" charset="0"/>
                <a:ea typeface="Calibri"/>
                <a:cs typeface="Calibri" panose="020F0502020204030204" pitchFamily="34" charset="0"/>
              </a:rPr>
              <a:t>Performing</a:t>
            </a:r>
          </a:p>
        </p:txBody>
      </p:sp>
      <p:sp>
        <p:nvSpPr>
          <p:cNvPr id="3" name="Text Placeholder 2">
            <a:extLst>
              <a:ext uri="{FF2B5EF4-FFF2-40B4-BE49-F238E27FC236}">
                <a16:creationId xmlns:a16="http://schemas.microsoft.com/office/drawing/2014/main" id="{48B05BD2-D30B-507E-4405-75F2CA3A37E0}"/>
              </a:ext>
            </a:extLst>
          </p:cNvPr>
          <p:cNvSpPr>
            <a:spLocks noGrp="1"/>
          </p:cNvSpPr>
          <p:nvPr>
            <p:ph type="body" sz="quarter" idx="10"/>
          </p:nvPr>
        </p:nvSpPr>
        <p:spPr>
          <a:xfrm>
            <a:off x="71484" y="1785937"/>
            <a:ext cx="5576841" cy="3633788"/>
          </a:xfrm>
        </p:spPr>
        <p:txBody>
          <a:bodyPr>
            <a:normAutofit/>
          </a:bodyPr>
          <a:lstStyle/>
          <a:p>
            <a:pPr marL="457200" marR="0" lvl="0" indent="-457200">
              <a:lnSpc>
                <a:spcPct val="107000"/>
              </a:lnSpc>
              <a:spcBef>
                <a:spcPts val="0"/>
              </a:spcBef>
              <a:spcAft>
                <a:spcPts val="800"/>
              </a:spcAft>
              <a:buFont typeface="Arial" panose="020B0604020202020204" pitchFamily="34" charset="0"/>
              <a:buChar char="•"/>
            </a:pPr>
            <a:r>
              <a:rPr lang="en-US" kern="100" dirty="0">
                <a:latin typeface="Calibri" panose="020F0502020204030204" pitchFamily="34" charset="0"/>
                <a:ea typeface="Aptos" panose="020B0004020202020204" pitchFamily="34" charset="0"/>
                <a:cs typeface="Calibri" panose="020F0502020204030204" pitchFamily="34" charset="0"/>
              </a:rPr>
              <a:t>T</a:t>
            </a:r>
            <a:r>
              <a:rPr lang="en-US" kern="100" dirty="0">
                <a:effectLst/>
                <a:latin typeface="Calibri" panose="020F0502020204030204" pitchFamily="34" charset="0"/>
                <a:ea typeface="Aptos" panose="020B0004020202020204" pitchFamily="34" charset="0"/>
                <a:cs typeface="Calibri" panose="020F0502020204030204" pitchFamily="34" charset="0"/>
              </a:rPr>
              <a:t>he team is performing with high efficiency and productivity. </a:t>
            </a:r>
          </a:p>
          <a:p>
            <a:pPr marL="457200" marR="0" lvl="0" indent="-457200">
              <a:lnSpc>
                <a:spcPct val="107000"/>
              </a:lnSpc>
              <a:spcBef>
                <a:spcPts val="0"/>
              </a:spcBef>
              <a:spcAft>
                <a:spcPts val="800"/>
              </a:spcAft>
              <a:buFont typeface="Arial" panose="020B0604020202020204" pitchFamily="34" charset="0"/>
              <a:buChar char="•"/>
            </a:pPr>
            <a:r>
              <a:rPr lang="en-US" kern="100" dirty="0">
                <a:effectLst/>
                <a:latin typeface="Calibri" panose="020F0502020204030204" pitchFamily="34" charset="0"/>
                <a:ea typeface="Aptos" panose="020B0004020202020204" pitchFamily="34" charset="0"/>
                <a:cs typeface="Calibri" panose="020F0502020204030204" pitchFamily="34" charset="0"/>
              </a:rPr>
              <a:t>Leaders become less significant</a:t>
            </a:r>
            <a:r>
              <a:rPr lang="en-US" kern="100" dirty="0">
                <a:latin typeface="Calibri" panose="020F0502020204030204" pitchFamily="34" charset="0"/>
                <a:ea typeface="Aptos" panose="020B0004020202020204" pitchFamily="34" charset="0"/>
                <a:cs typeface="Calibri" panose="020F0502020204030204" pitchFamily="34" charset="0"/>
              </a:rPr>
              <a:t> as the understood approach creates independence.</a:t>
            </a:r>
            <a:endParaRPr lang="en-US" kern="100" dirty="0">
              <a:effectLst/>
              <a:latin typeface="Calibri" panose="020F0502020204030204" pitchFamily="34" charset="0"/>
              <a:ea typeface="Aptos" panose="020B0004020202020204" pitchFamily="34" charset="0"/>
              <a:cs typeface="Calibri" panose="020F0502020204030204" pitchFamily="34" charset="0"/>
            </a:endParaRPr>
          </a:p>
          <a:p>
            <a:pPr marL="457200" marR="0" lvl="0" indent="-457200">
              <a:lnSpc>
                <a:spcPct val="107000"/>
              </a:lnSpc>
              <a:spcBef>
                <a:spcPts val="0"/>
              </a:spcBef>
              <a:spcAft>
                <a:spcPts val="800"/>
              </a:spcAft>
              <a:buFont typeface="Arial" panose="020B0604020202020204" pitchFamily="34" charset="0"/>
              <a:buChar char="•"/>
            </a:pPr>
            <a:r>
              <a:rPr lang="en-US" kern="100" dirty="0">
                <a:latin typeface="Calibri" panose="020F0502020204030204" pitchFamily="34" charset="0"/>
                <a:ea typeface="Aptos" panose="020B0004020202020204" pitchFamily="34" charset="0"/>
                <a:cs typeface="Calibri" panose="020F0502020204030204" pitchFamily="34" charset="0"/>
              </a:rPr>
              <a:t>T</a:t>
            </a:r>
            <a:r>
              <a:rPr lang="en-US" kern="100" dirty="0">
                <a:effectLst/>
                <a:latin typeface="Calibri" panose="020F0502020204030204" pitchFamily="34" charset="0"/>
                <a:ea typeface="Aptos" panose="020B0004020202020204" pitchFamily="34" charset="0"/>
                <a:cs typeface="Calibri" panose="020F0502020204030204" pitchFamily="34" charset="0"/>
              </a:rPr>
              <a:t>he group establishes quick ways to resolve questions that arise.</a:t>
            </a:r>
            <a:endParaRPr lang="en-US" sz="3800" kern="100" dirty="0">
              <a:effectLst/>
              <a:latin typeface="Calibri" panose="020F0502020204030204" pitchFamily="34" charset="0"/>
              <a:ea typeface="Aptos" panose="020B0004020202020204" pitchFamily="34" charset="0"/>
              <a:cs typeface="Calibri" panose="020F0502020204030204" pitchFamily="34" charset="0"/>
            </a:endParaRPr>
          </a:p>
        </p:txBody>
      </p:sp>
      <p:pic>
        <p:nvPicPr>
          <p:cNvPr id="3074" name="Picture 2" descr="Black People Team Images - Free Download on Freepik">
            <a:extLst>
              <a:ext uri="{FF2B5EF4-FFF2-40B4-BE49-F238E27FC236}">
                <a16:creationId xmlns:a16="http://schemas.microsoft.com/office/drawing/2014/main" id="{3AE5A869-C043-6E67-917D-933219C4E4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875" y="1673451"/>
            <a:ext cx="5962650" cy="397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155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7CDCC-AEE3-016F-532C-352249FEB9D3}"/>
              </a:ext>
            </a:extLst>
          </p:cNvPr>
          <p:cNvSpPr>
            <a:spLocks noGrp="1"/>
          </p:cNvSpPr>
          <p:nvPr>
            <p:ph type="ctrTitle"/>
          </p:nvPr>
        </p:nvSpPr>
        <p:spPr>
          <a:xfrm>
            <a:off x="-139335" y="250853"/>
            <a:ext cx="5407023" cy="1505120"/>
          </a:xfrm>
        </p:spPr>
        <p:txBody>
          <a:bodyPr>
            <a:noAutofit/>
          </a:bodyPr>
          <a:lstStyle/>
          <a:p>
            <a:pPr algn="ctr"/>
            <a:r>
              <a:rPr lang="en-US" sz="3200" dirty="0">
                <a:latin typeface="Calibri" panose="020F0502020204030204" pitchFamily="34" charset="0"/>
                <a:ea typeface="Calibri"/>
                <a:cs typeface="Calibri" panose="020F0502020204030204" pitchFamily="34" charset="0"/>
              </a:rPr>
              <a:t>Reflection Questions:</a:t>
            </a:r>
          </a:p>
        </p:txBody>
      </p:sp>
      <p:sp>
        <p:nvSpPr>
          <p:cNvPr id="3" name="Text Placeholder 2">
            <a:extLst>
              <a:ext uri="{FF2B5EF4-FFF2-40B4-BE49-F238E27FC236}">
                <a16:creationId xmlns:a16="http://schemas.microsoft.com/office/drawing/2014/main" id="{48B05BD2-D30B-507E-4405-75F2CA3A37E0}"/>
              </a:ext>
            </a:extLst>
          </p:cNvPr>
          <p:cNvSpPr>
            <a:spLocks noGrp="1"/>
          </p:cNvSpPr>
          <p:nvPr>
            <p:ph type="body" sz="quarter" idx="10"/>
          </p:nvPr>
        </p:nvSpPr>
        <p:spPr>
          <a:xfrm>
            <a:off x="446017" y="1467870"/>
            <a:ext cx="10487025" cy="2785178"/>
          </a:xfrm>
        </p:spPr>
        <p:txBody>
          <a:bodyPr>
            <a:noAutofit/>
          </a:bodyPr>
          <a:lstStyle/>
          <a:p>
            <a:pPr lvl="1">
              <a:lnSpc>
                <a:spcPct val="107000"/>
              </a:lnSpc>
              <a:spcBef>
                <a:spcPts val="0"/>
              </a:spcBef>
              <a:spcAft>
                <a:spcPts val="800"/>
              </a:spcAft>
            </a:pPr>
            <a:r>
              <a:rPr lang="en-US" sz="2800" kern="100" dirty="0">
                <a:effectLst/>
                <a:latin typeface="Calibri" panose="020F0502020204030204" pitchFamily="34" charset="0"/>
                <a:ea typeface="Aptos" panose="020B0004020202020204" pitchFamily="34" charset="0"/>
                <a:cs typeface="Calibri" panose="020F0502020204030204" pitchFamily="34" charset="0"/>
              </a:rPr>
              <a:t>How did your team transition from one stage to the next?</a:t>
            </a:r>
          </a:p>
          <a:p>
            <a:pPr lvl="1">
              <a:lnSpc>
                <a:spcPct val="107000"/>
              </a:lnSpc>
              <a:spcBef>
                <a:spcPts val="0"/>
              </a:spcBef>
              <a:spcAft>
                <a:spcPts val="800"/>
              </a:spcAft>
            </a:pPr>
            <a:r>
              <a:rPr lang="en-US" sz="2800" kern="100" dirty="0">
                <a:latin typeface="Calibri" panose="020F0502020204030204" pitchFamily="34" charset="0"/>
                <a:ea typeface="Aptos" panose="020B0004020202020204" pitchFamily="34" charset="0"/>
                <a:cs typeface="Calibri" panose="020F0502020204030204" pitchFamily="34" charset="0"/>
              </a:rPr>
              <a:t>What stage did your team reach in the progression?</a:t>
            </a:r>
            <a:endParaRPr lang="en-US" sz="28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5" name="Text Placeholder 2">
            <a:extLst>
              <a:ext uri="{FF2B5EF4-FFF2-40B4-BE49-F238E27FC236}">
                <a16:creationId xmlns:a16="http://schemas.microsoft.com/office/drawing/2014/main" id="{782F9EF5-1F0E-8337-3C13-C04464BB82F4}"/>
              </a:ext>
            </a:extLst>
          </p:cNvPr>
          <p:cNvSpPr txBox="1">
            <a:spLocks/>
          </p:cNvSpPr>
          <p:nvPr/>
        </p:nvSpPr>
        <p:spPr>
          <a:xfrm>
            <a:off x="1258958" y="2887871"/>
            <a:ext cx="3310801" cy="278517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14450" marR="0" lvl="1" indent="-8572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800" b="0" i="0" u="none" strike="noStrike" kern="100" cap="none" spc="0" normalizeH="0" baseline="0" noProof="0" dirty="0">
                <a:ln>
                  <a:noFill/>
                </a:ln>
                <a:solidFill>
                  <a:srgbClr val="FFFFFF"/>
                </a:solidFill>
                <a:effectLst/>
                <a:uLnTx/>
                <a:uFillTx/>
                <a:latin typeface="Calibri" panose="020F0502020204030204" pitchFamily="34" charset="0"/>
                <a:ea typeface="Aptos" panose="020B0004020202020204" pitchFamily="34" charset="0"/>
                <a:cs typeface="Calibri" panose="020F0502020204030204" pitchFamily="34" charset="0"/>
              </a:rPr>
              <a:t>Forming</a:t>
            </a:r>
          </a:p>
          <a:p>
            <a:pPr marL="1314450" marR="0" lvl="1" indent="-8572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800" b="0" i="0" u="none" strike="noStrike" kern="100" cap="none" spc="0" normalizeH="0" baseline="0" noProof="0" dirty="0">
                <a:ln>
                  <a:noFill/>
                </a:ln>
                <a:solidFill>
                  <a:srgbClr val="FFFFFF"/>
                </a:solidFill>
                <a:effectLst/>
                <a:uLnTx/>
                <a:uFillTx/>
                <a:latin typeface="Calibri" panose="020F0502020204030204" pitchFamily="34" charset="0"/>
                <a:ea typeface="Aptos" panose="020B0004020202020204" pitchFamily="34" charset="0"/>
                <a:cs typeface="Calibri" panose="020F0502020204030204" pitchFamily="34" charset="0"/>
              </a:rPr>
              <a:t>Storming</a:t>
            </a:r>
          </a:p>
          <a:p>
            <a:pPr marL="1314450" marR="0" lvl="1" indent="-8572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800" b="0" i="0" u="none" strike="noStrike" kern="100" cap="none" spc="0" normalizeH="0" baseline="0" noProof="0" dirty="0">
                <a:ln>
                  <a:noFill/>
                </a:ln>
                <a:solidFill>
                  <a:srgbClr val="FFFFFF"/>
                </a:solidFill>
                <a:effectLst/>
                <a:uLnTx/>
                <a:uFillTx/>
                <a:latin typeface="Calibri" panose="020F0502020204030204" pitchFamily="34" charset="0"/>
                <a:ea typeface="Aptos" panose="020B0004020202020204" pitchFamily="34" charset="0"/>
                <a:cs typeface="Calibri" panose="020F0502020204030204" pitchFamily="34" charset="0"/>
              </a:rPr>
              <a:t>Norming </a:t>
            </a:r>
          </a:p>
          <a:p>
            <a:pPr marL="1314450" marR="0" lvl="1" indent="-8572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800" b="0" i="0" u="none" strike="noStrike" kern="100" cap="none" spc="0" normalizeH="0" baseline="0" noProof="0" dirty="0">
                <a:ln>
                  <a:noFill/>
                </a:ln>
                <a:solidFill>
                  <a:srgbClr val="FFFFFF"/>
                </a:solidFill>
                <a:effectLst/>
                <a:uLnTx/>
                <a:uFillTx/>
                <a:latin typeface="Calibri" panose="020F0502020204030204" pitchFamily="34" charset="0"/>
                <a:ea typeface="Aptos" panose="020B0004020202020204" pitchFamily="34" charset="0"/>
                <a:cs typeface="Calibri" panose="020F0502020204030204" pitchFamily="34" charset="0"/>
              </a:rPr>
              <a:t>Performing</a:t>
            </a:r>
          </a:p>
        </p:txBody>
      </p:sp>
      <p:pic>
        <p:nvPicPr>
          <p:cNvPr id="6" name="Picture 5">
            <a:extLst>
              <a:ext uri="{FF2B5EF4-FFF2-40B4-BE49-F238E27FC236}">
                <a16:creationId xmlns:a16="http://schemas.microsoft.com/office/drawing/2014/main" id="{AF8B2B10-EC4B-31FD-B10C-FB108045F78B}"/>
              </a:ext>
            </a:extLst>
          </p:cNvPr>
          <p:cNvPicPr>
            <a:picLocks noChangeAspect="1"/>
          </p:cNvPicPr>
          <p:nvPr/>
        </p:nvPicPr>
        <p:blipFill>
          <a:blip r:embed="rId3"/>
          <a:stretch>
            <a:fillRect/>
          </a:stretch>
        </p:blipFill>
        <p:spPr>
          <a:xfrm>
            <a:off x="7622243" y="2516021"/>
            <a:ext cx="3896151" cy="4053395"/>
          </a:xfrm>
          <a:prstGeom prst="rect">
            <a:avLst/>
          </a:prstGeom>
        </p:spPr>
      </p:pic>
    </p:spTree>
    <p:extLst>
      <p:ext uri="{BB962C8B-B14F-4D97-AF65-F5344CB8AC3E}">
        <p14:creationId xmlns:p14="http://schemas.microsoft.com/office/powerpoint/2010/main" val="1250425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7CDCC-AEE3-016F-532C-352249FEB9D3}"/>
              </a:ext>
            </a:extLst>
          </p:cNvPr>
          <p:cNvSpPr>
            <a:spLocks noGrp="1"/>
          </p:cNvSpPr>
          <p:nvPr>
            <p:ph type="ctrTitle"/>
          </p:nvPr>
        </p:nvSpPr>
        <p:spPr>
          <a:xfrm>
            <a:off x="-139335" y="250853"/>
            <a:ext cx="5407023" cy="1505120"/>
          </a:xfrm>
        </p:spPr>
        <p:txBody>
          <a:bodyPr>
            <a:noAutofit/>
          </a:bodyPr>
          <a:lstStyle/>
          <a:p>
            <a:pPr algn="ctr"/>
            <a:r>
              <a:rPr lang="en-US" sz="3200" dirty="0">
                <a:latin typeface="Calibri" panose="020F0502020204030204" pitchFamily="34" charset="0"/>
                <a:ea typeface="Calibri"/>
                <a:cs typeface="Calibri" panose="020F0502020204030204" pitchFamily="34" charset="0"/>
              </a:rPr>
              <a:t>Teamwork</a:t>
            </a:r>
          </a:p>
        </p:txBody>
      </p:sp>
      <p:sp>
        <p:nvSpPr>
          <p:cNvPr id="3" name="Text Placeholder 2">
            <a:extLst>
              <a:ext uri="{FF2B5EF4-FFF2-40B4-BE49-F238E27FC236}">
                <a16:creationId xmlns:a16="http://schemas.microsoft.com/office/drawing/2014/main" id="{48B05BD2-D30B-507E-4405-75F2CA3A37E0}"/>
              </a:ext>
            </a:extLst>
          </p:cNvPr>
          <p:cNvSpPr>
            <a:spLocks noGrp="1"/>
          </p:cNvSpPr>
          <p:nvPr>
            <p:ph type="body" sz="quarter" idx="10"/>
          </p:nvPr>
        </p:nvSpPr>
        <p:spPr>
          <a:xfrm>
            <a:off x="180975" y="2215447"/>
            <a:ext cx="5799967" cy="2785178"/>
          </a:xfrm>
        </p:spPr>
        <p:txBody>
          <a:bodyPr>
            <a:noAutofit/>
          </a:bodyPr>
          <a:lstStyle/>
          <a:p>
            <a:pPr marL="1314450" lvl="1" indent="-857250">
              <a:lnSpc>
                <a:spcPct val="107000"/>
              </a:lnSpc>
              <a:spcBef>
                <a:spcPts val="0"/>
              </a:spcBef>
              <a:spcAft>
                <a:spcPts val="800"/>
              </a:spcAft>
              <a:buFont typeface="Arial" panose="020B0604020202020204" pitchFamily="34" charset="0"/>
              <a:buChar char="•"/>
            </a:pPr>
            <a:r>
              <a:rPr lang="en-US" sz="2800" kern="100" dirty="0">
                <a:effectLst/>
                <a:latin typeface="Calibri" panose="020F0502020204030204" pitchFamily="34" charset="0"/>
                <a:ea typeface="Aptos" panose="020B0004020202020204" pitchFamily="34" charset="0"/>
                <a:cs typeface="Calibri" panose="020F0502020204030204" pitchFamily="34" charset="0"/>
              </a:rPr>
              <a:t>Forming</a:t>
            </a:r>
          </a:p>
          <a:p>
            <a:pPr marL="1314450" lvl="1" indent="-857250">
              <a:lnSpc>
                <a:spcPct val="107000"/>
              </a:lnSpc>
              <a:spcBef>
                <a:spcPts val="0"/>
              </a:spcBef>
              <a:spcAft>
                <a:spcPts val="800"/>
              </a:spcAft>
              <a:buFont typeface="Arial" panose="020B0604020202020204" pitchFamily="34" charset="0"/>
              <a:buChar char="•"/>
            </a:pPr>
            <a:r>
              <a:rPr lang="en-US" sz="2800" kern="100" dirty="0">
                <a:effectLst/>
                <a:latin typeface="Calibri" panose="020F0502020204030204" pitchFamily="34" charset="0"/>
                <a:ea typeface="Aptos" panose="020B0004020202020204" pitchFamily="34" charset="0"/>
                <a:cs typeface="Calibri" panose="020F0502020204030204" pitchFamily="34" charset="0"/>
              </a:rPr>
              <a:t>Storming</a:t>
            </a:r>
          </a:p>
          <a:p>
            <a:pPr marL="1314450" lvl="1" indent="-857250">
              <a:lnSpc>
                <a:spcPct val="107000"/>
              </a:lnSpc>
              <a:spcBef>
                <a:spcPts val="0"/>
              </a:spcBef>
              <a:spcAft>
                <a:spcPts val="800"/>
              </a:spcAft>
              <a:buFont typeface="Arial" panose="020B0604020202020204" pitchFamily="34" charset="0"/>
              <a:buChar char="•"/>
            </a:pPr>
            <a:r>
              <a:rPr lang="en-US" sz="2800" kern="100" dirty="0">
                <a:effectLst/>
                <a:latin typeface="Calibri" panose="020F0502020204030204" pitchFamily="34" charset="0"/>
                <a:ea typeface="Aptos" panose="020B0004020202020204" pitchFamily="34" charset="0"/>
                <a:cs typeface="Calibri" panose="020F0502020204030204" pitchFamily="34" charset="0"/>
              </a:rPr>
              <a:t>Norming </a:t>
            </a:r>
          </a:p>
          <a:p>
            <a:pPr marL="1314450" lvl="1" indent="-857250">
              <a:lnSpc>
                <a:spcPct val="107000"/>
              </a:lnSpc>
              <a:spcBef>
                <a:spcPts val="0"/>
              </a:spcBef>
              <a:spcAft>
                <a:spcPts val="800"/>
              </a:spcAft>
              <a:buFont typeface="Arial" panose="020B0604020202020204" pitchFamily="34" charset="0"/>
              <a:buChar char="•"/>
            </a:pPr>
            <a:r>
              <a:rPr lang="en-US" sz="2800" kern="100" dirty="0">
                <a:effectLst/>
                <a:latin typeface="Calibri" panose="020F0502020204030204" pitchFamily="34" charset="0"/>
                <a:ea typeface="Aptos" panose="020B0004020202020204" pitchFamily="34" charset="0"/>
                <a:cs typeface="Calibri" panose="020F0502020204030204" pitchFamily="34" charset="0"/>
              </a:rPr>
              <a:t>Performing</a:t>
            </a:r>
          </a:p>
        </p:txBody>
      </p:sp>
      <p:pic>
        <p:nvPicPr>
          <p:cNvPr id="4" name="Picture 2" descr="159,281 Team Building Stock Photos - Free &amp; Royalty-Free ...">
            <a:extLst>
              <a:ext uri="{FF2B5EF4-FFF2-40B4-BE49-F238E27FC236}">
                <a16:creationId xmlns:a16="http://schemas.microsoft.com/office/drawing/2014/main" id="{0BEAF961-6CAB-D36E-D652-58945E95F4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700" y="2105025"/>
            <a:ext cx="7334250" cy="3667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461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6D5D7CF-D337-331B-6FFB-7C3881844BC6}"/>
              </a:ext>
            </a:extLst>
          </p:cNvPr>
          <p:cNvSpPr>
            <a:spLocks noGrp="1"/>
          </p:cNvSpPr>
          <p:nvPr>
            <p:ph type="body" sz="quarter" idx="10"/>
          </p:nvPr>
        </p:nvSpPr>
        <p:spPr>
          <a:xfrm>
            <a:off x="117566" y="636106"/>
            <a:ext cx="3683725" cy="746125"/>
          </a:xfrm>
        </p:spPr>
        <p:txBody>
          <a:bodyPr>
            <a:normAutofit/>
          </a:bodyPr>
          <a:lstStyle/>
          <a:p>
            <a:pPr algn="ctr"/>
            <a:r>
              <a:rPr lang="en-US" sz="3200" b="1" dirty="0">
                <a:latin typeface="Calibri" panose="020F0502020204030204" pitchFamily="34" charset="0"/>
                <a:cs typeface="Calibri" panose="020F0502020204030204" pitchFamily="34" charset="0"/>
              </a:rPr>
              <a:t>Consolidation</a:t>
            </a:r>
            <a:endParaRPr lang="en-US" sz="3200" b="1" dirty="0"/>
          </a:p>
        </p:txBody>
      </p:sp>
      <p:sp>
        <p:nvSpPr>
          <p:cNvPr id="4" name="Text Placeholder 2">
            <a:extLst>
              <a:ext uri="{FF2B5EF4-FFF2-40B4-BE49-F238E27FC236}">
                <a16:creationId xmlns:a16="http://schemas.microsoft.com/office/drawing/2014/main" id="{7A50D986-FE06-D9B8-7985-38ECEF2CACF6}"/>
              </a:ext>
            </a:extLst>
          </p:cNvPr>
          <p:cNvSpPr txBox="1">
            <a:spLocks/>
          </p:cNvSpPr>
          <p:nvPr/>
        </p:nvSpPr>
        <p:spPr>
          <a:xfrm>
            <a:off x="733287" y="1009168"/>
            <a:ext cx="10305774" cy="410416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What personal goals and challenges are important to you?</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Are there themes in your team?</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Are there any unique issues?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How many teams are you working with?</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Did this activity inspire other thoughts, ideas or learning?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7494633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eme1">
  <a:themeElements>
    <a:clrScheme name="Lions Club International">
      <a:dk1>
        <a:srgbClr val="00338D"/>
      </a:dk1>
      <a:lt1>
        <a:srgbClr val="FFFFFF"/>
      </a:lt1>
      <a:dk2>
        <a:srgbClr val="555659"/>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eme1" id="{F014A8C7-3C32-4B6B-A0EB-F21DFCE5E870}" vid="{AB598437-081B-4B8D-84B4-C2A4B47BDD7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795</Words>
  <Application>Microsoft Macintosh PowerPoint</Application>
  <PresentationFormat>Widescreen</PresentationFormat>
  <Paragraphs>94</Paragraphs>
  <Slides>9</Slides>
  <Notes>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vt:i4>
      </vt:variant>
    </vt:vector>
  </HeadingPairs>
  <TitlesOfParts>
    <vt:vector size="17" baseType="lpstr">
      <vt:lpstr>Aptos</vt:lpstr>
      <vt:lpstr>Aptos Display</vt:lpstr>
      <vt:lpstr>Arial</vt:lpstr>
      <vt:lpstr>Calibri</vt:lpstr>
      <vt:lpstr>Century Gothic</vt:lpstr>
      <vt:lpstr>Symbol</vt:lpstr>
      <vt:lpstr>Office Theme</vt:lpstr>
      <vt:lpstr>Theme1</vt:lpstr>
      <vt:lpstr>Teamwork</vt:lpstr>
      <vt:lpstr>Teamwork</vt:lpstr>
      <vt:lpstr>Forming</vt:lpstr>
      <vt:lpstr>Storming</vt:lpstr>
      <vt:lpstr>Norming</vt:lpstr>
      <vt:lpstr>Performing</vt:lpstr>
      <vt:lpstr>Reflection Questions:</vt:lpstr>
      <vt:lpstr>Teamwork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lions@rettby.ch</dc:creator>
  <cp:lastModifiedBy>lions@rettby.ch</cp:lastModifiedBy>
  <cp:revision>2</cp:revision>
  <dcterms:created xsi:type="dcterms:W3CDTF">2024-09-16T06:26:51Z</dcterms:created>
  <dcterms:modified xsi:type="dcterms:W3CDTF">2024-10-03T07:18:49Z</dcterms:modified>
</cp:coreProperties>
</file>